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heddar" charset="1" panose="00000000000000000000"/>
      <p:regular r:id="rId20"/>
    </p:embeddedFont>
    <p:embeddedFont>
      <p:font typeface="Roboto Bold" charset="1" panose="02000000000000000000"/>
      <p:regular r:id="rId21"/>
    </p:embeddedFont>
    <p:embeddedFont>
      <p:font typeface="Roboto" charset="1" panose="02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 Id="rId6"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jpe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 Id="rId6"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117" r="0" b="-60660"/>
            </a:stretch>
          </a:blipFill>
        </p:spPr>
      </p:sp>
      <p:sp>
        <p:nvSpPr>
          <p:cNvPr name="Freeform 3" id="3"/>
          <p:cNvSpPr/>
          <p:nvPr/>
        </p:nvSpPr>
        <p:spPr>
          <a:xfrm flipH="false" flipV="false" rot="0">
            <a:off x="1968949" y="1028700"/>
            <a:ext cx="14350102" cy="7964307"/>
          </a:xfrm>
          <a:custGeom>
            <a:avLst/>
            <a:gdLst/>
            <a:ahLst/>
            <a:cxnLst/>
            <a:rect r="r" b="b" t="t" l="l"/>
            <a:pathLst>
              <a:path h="7964307" w="14350102">
                <a:moveTo>
                  <a:pt x="0" y="0"/>
                </a:moveTo>
                <a:lnTo>
                  <a:pt x="14350102" y="0"/>
                </a:lnTo>
                <a:lnTo>
                  <a:pt x="14350102" y="7964307"/>
                </a:lnTo>
                <a:lnTo>
                  <a:pt x="0" y="7964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9493" y="3464949"/>
            <a:ext cx="3857812" cy="8001730"/>
          </a:xfrm>
          <a:custGeom>
            <a:avLst/>
            <a:gdLst/>
            <a:ahLst/>
            <a:cxnLst/>
            <a:rect r="r" b="b" t="t" l="l"/>
            <a:pathLst>
              <a:path h="8001730" w="3857812">
                <a:moveTo>
                  <a:pt x="0" y="0"/>
                </a:moveTo>
                <a:lnTo>
                  <a:pt x="3857813" y="0"/>
                </a:lnTo>
                <a:lnTo>
                  <a:pt x="3857813" y="8001730"/>
                </a:lnTo>
                <a:lnTo>
                  <a:pt x="0" y="8001730"/>
                </a:lnTo>
                <a:lnTo>
                  <a:pt x="0" y="0"/>
                </a:lnTo>
                <a:close/>
              </a:path>
            </a:pathLst>
          </a:custGeom>
          <a:blipFill>
            <a:blip r:embed="rId5"/>
            <a:stretch>
              <a:fillRect l="0" t="0" r="0" b="0"/>
            </a:stretch>
          </a:blipFill>
        </p:spPr>
      </p:sp>
      <p:sp>
        <p:nvSpPr>
          <p:cNvPr name="Freeform 5" id="5"/>
          <p:cNvSpPr/>
          <p:nvPr/>
        </p:nvSpPr>
        <p:spPr>
          <a:xfrm flipH="true" flipV="false" rot="0">
            <a:off x="14120694" y="5815348"/>
            <a:ext cx="3857812" cy="8001730"/>
          </a:xfrm>
          <a:custGeom>
            <a:avLst/>
            <a:gdLst/>
            <a:ahLst/>
            <a:cxnLst/>
            <a:rect r="r" b="b" t="t" l="l"/>
            <a:pathLst>
              <a:path h="8001730" w="3857812">
                <a:moveTo>
                  <a:pt x="3857813" y="0"/>
                </a:moveTo>
                <a:lnTo>
                  <a:pt x="0" y="0"/>
                </a:lnTo>
                <a:lnTo>
                  <a:pt x="0" y="8001731"/>
                </a:lnTo>
                <a:lnTo>
                  <a:pt x="3857813" y="8001731"/>
                </a:lnTo>
                <a:lnTo>
                  <a:pt x="3857813" y="0"/>
                </a:lnTo>
                <a:close/>
              </a:path>
            </a:pathLst>
          </a:custGeom>
          <a:blipFill>
            <a:blip r:embed="rId5"/>
            <a:stretch>
              <a:fillRect l="0" t="0" r="0" b="0"/>
            </a:stretch>
          </a:blipFill>
        </p:spPr>
      </p:sp>
      <p:sp>
        <p:nvSpPr>
          <p:cNvPr name="Freeform 6" id="6"/>
          <p:cNvSpPr/>
          <p:nvPr/>
        </p:nvSpPr>
        <p:spPr>
          <a:xfrm flipH="false" flipV="false" rot="0">
            <a:off x="309493" y="1028700"/>
            <a:ext cx="6453274" cy="5176063"/>
          </a:xfrm>
          <a:custGeom>
            <a:avLst/>
            <a:gdLst/>
            <a:ahLst/>
            <a:cxnLst/>
            <a:rect r="r" b="b" t="t" l="l"/>
            <a:pathLst>
              <a:path h="5176063" w="6453274">
                <a:moveTo>
                  <a:pt x="0" y="0"/>
                </a:moveTo>
                <a:lnTo>
                  <a:pt x="6453274" y="0"/>
                </a:lnTo>
                <a:lnTo>
                  <a:pt x="6453274" y="5176063"/>
                </a:lnTo>
                <a:lnTo>
                  <a:pt x="0" y="5176063"/>
                </a:lnTo>
                <a:lnTo>
                  <a:pt x="0" y="0"/>
                </a:lnTo>
                <a:close/>
              </a:path>
            </a:pathLst>
          </a:custGeom>
          <a:blipFill>
            <a:blip r:embed="rId6"/>
            <a:stretch>
              <a:fillRect l="0" t="0" r="0" b="0"/>
            </a:stretch>
          </a:blipFill>
        </p:spPr>
      </p:sp>
      <p:sp>
        <p:nvSpPr>
          <p:cNvPr name="Freeform 7" id="7"/>
          <p:cNvSpPr/>
          <p:nvPr/>
        </p:nvSpPr>
        <p:spPr>
          <a:xfrm flipH="false" flipV="false" rot="0">
            <a:off x="11525233" y="3227317"/>
            <a:ext cx="6453274" cy="5176063"/>
          </a:xfrm>
          <a:custGeom>
            <a:avLst/>
            <a:gdLst/>
            <a:ahLst/>
            <a:cxnLst/>
            <a:rect r="r" b="b" t="t" l="l"/>
            <a:pathLst>
              <a:path h="5176063" w="6453274">
                <a:moveTo>
                  <a:pt x="0" y="0"/>
                </a:moveTo>
                <a:lnTo>
                  <a:pt x="6453274" y="0"/>
                </a:lnTo>
                <a:lnTo>
                  <a:pt x="6453274" y="5176063"/>
                </a:lnTo>
                <a:lnTo>
                  <a:pt x="0" y="5176063"/>
                </a:lnTo>
                <a:lnTo>
                  <a:pt x="0" y="0"/>
                </a:lnTo>
                <a:close/>
              </a:path>
            </a:pathLst>
          </a:custGeom>
          <a:blipFill>
            <a:blip r:embed="rId6"/>
            <a:stretch>
              <a:fillRect l="0" t="0" r="0" b="0"/>
            </a:stretch>
          </a:blipFill>
        </p:spPr>
      </p:sp>
      <p:sp>
        <p:nvSpPr>
          <p:cNvPr name="TextBox 8" id="8"/>
          <p:cNvSpPr txBox="true"/>
          <p:nvPr/>
        </p:nvSpPr>
        <p:spPr>
          <a:xfrm rot="0">
            <a:off x="3089572" y="3894519"/>
            <a:ext cx="12108857" cy="2310244"/>
          </a:xfrm>
          <a:prstGeom prst="rect">
            <a:avLst/>
          </a:prstGeom>
        </p:spPr>
        <p:txBody>
          <a:bodyPr anchor="t" rtlCol="false" tIns="0" lIns="0" bIns="0" rIns="0">
            <a:spAutoFit/>
          </a:bodyPr>
          <a:lstStyle/>
          <a:p>
            <a:pPr algn="ctr">
              <a:lnSpc>
                <a:spcPts val="14045"/>
              </a:lnSpc>
            </a:pPr>
            <a:r>
              <a:rPr lang="en-US" sz="17128" spc="-599">
                <a:solidFill>
                  <a:srgbClr val="00D9FF"/>
                </a:solidFill>
                <a:latin typeface="Cheddar"/>
                <a:ea typeface="Cheddar"/>
                <a:cs typeface="Cheddar"/>
                <a:sym typeface="Cheddar"/>
              </a:rPr>
              <a:t>VULNERABILITIES</a:t>
            </a:r>
          </a:p>
        </p:txBody>
      </p:sp>
      <p:sp>
        <p:nvSpPr>
          <p:cNvPr name="TextBox 9" id="9"/>
          <p:cNvSpPr txBox="true"/>
          <p:nvPr/>
        </p:nvSpPr>
        <p:spPr>
          <a:xfrm rot="0">
            <a:off x="5333616" y="1616766"/>
            <a:ext cx="7620768" cy="2578367"/>
          </a:xfrm>
          <a:prstGeom prst="rect">
            <a:avLst/>
          </a:prstGeom>
        </p:spPr>
        <p:txBody>
          <a:bodyPr anchor="t" rtlCol="false" tIns="0" lIns="0" bIns="0" rIns="0">
            <a:spAutoFit/>
          </a:bodyPr>
          <a:lstStyle/>
          <a:p>
            <a:pPr algn="ctr">
              <a:lnSpc>
                <a:spcPts val="8839"/>
              </a:lnSpc>
            </a:pPr>
            <a:r>
              <a:rPr lang="en-US" sz="10780" spc="-377">
                <a:solidFill>
                  <a:srgbClr val="00D9FF"/>
                </a:solidFill>
                <a:latin typeface="Cheddar"/>
                <a:ea typeface="Cheddar"/>
                <a:cs typeface="Cheddar"/>
                <a:sym typeface="Cheddar"/>
              </a:rPr>
              <a:t>IDENTIFYING AND PRIORITIZING</a:t>
            </a:r>
          </a:p>
        </p:txBody>
      </p:sp>
      <p:sp>
        <p:nvSpPr>
          <p:cNvPr name="TextBox 10" id="10"/>
          <p:cNvSpPr txBox="true"/>
          <p:nvPr/>
        </p:nvSpPr>
        <p:spPr>
          <a:xfrm rot="0">
            <a:off x="7045950" y="962025"/>
            <a:ext cx="4196099" cy="529760"/>
          </a:xfrm>
          <a:prstGeom prst="rect">
            <a:avLst/>
          </a:prstGeom>
        </p:spPr>
        <p:txBody>
          <a:bodyPr anchor="t" rtlCol="false" tIns="0" lIns="0" bIns="0" rIns="0">
            <a:spAutoFit/>
          </a:bodyPr>
          <a:lstStyle/>
          <a:p>
            <a:pPr algn="ctr">
              <a:lnSpc>
                <a:spcPts val="4257"/>
              </a:lnSpc>
            </a:pPr>
            <a:r>
              <a:rPr lang="en-US" b="true" sz="3041">
                <a:solidFill>
                  <a:srgbClr val="FFFFFF"/>
                </a:solidFill>
                <a:latin typeface="Roboto Bold"/>
                <a:ea typeface="Roboto Bold"/>
                <a:cs typeface="Roboto Bold"/>
                <a:sym typeface="Roboto Bold"/>
              </a:rPr>
              <a:t>TECHLATORS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53473" y="335362"/>
            <a:ext cx="6754933" cy="12451490"/>
          </a:xfrm>
          <a:custGeom>
            <a:avLst/>
            <a:gdLst/>
            <a:ahLst/>
            <a:cxnLst/>
            <a:rect r="r" b="b" t="t" l="l"/>
            <a:pathLst>
              <a:path h="12451490" w="6754933">
                <a:moveTo>
                  <a:pt x="0" y="0"/>
                </a:moveTo>
                <a:lnTo>
                  <a:pt x="6754933" y="0"/>
                </a:lnTo>
                <a:lnTo>
                  <a:pt x="6754933" y="12451490"/>
                </a:lnTo>
                <a:lnTo>
                  <a:pt x="0" y="12451490"/>
                </a:lnTo>
                <a:lnTo>
                  <a:pt x="0" y="0"/>
                </a:lnTo>
                <a:close/>
              </a:path>
            </a:pathLst>
          </a:custGeom>
          <a:blipFill>
            <a:blip r:embed="rId5"/>
            <a:stretch>
              <a:fillRect l="0" t="0" r="0" b="0"/>
            </a:stretch>
          </a:blipFill>
        </p:spPr>
      </p:sp>
      <p:sp>
        <p:nvSpPr>
          <p:cNvPr name="Freeform 5" id="5"/>
          <p:cNvSpPr/>
          <p:nvPr/>
        </p:nvSpPr>
        <p:spPr>
          <a:xfrm flipH="false" flipV="false" rot="0">
            <a:off x="1616579" y="2119150"/>
            <a:ext cx="9813076" cy="5343754"/>
          </a:xfrm>
          <a:custGeom>
            <a:avLst/>
            <a:gdLst/>
            <a:ahLst/>
            <a:cxnLst/>
            <a:rect r="r" b="b" t="t" l="l"/>
            <a:pathLst>
              <a:path h="5343754" w="9813076">
                <a:moveTo>
                  <a:pt x="0" y="0"/>
                </a:moveTo>
                <a:lnTo>
                  <a:pt x="9813076" y="0"/>
                </a:lnTo>
                <a:lnTo>
                  <a:pt x="9813076" y="5343754"/>
                </a:lnTo>
                <a:lnTo>
                  <a:pt x="0" y="5343754"/>
                </a:lnTo>
                <a:lnTo>
                  <a:pt x="0" y="0"/>
                </a:lnTo>
                <a:close/>
              </a:path>
            </a:pathLst>
          </a:custGeom>
          <a:blipFill>
            <a:blip r:embed="rId6">
              <a:alphaModFix amt="46000"/>
            </a:blip>
            <a:stretch>
              <a:fillRect l="0" t="0" r="0" b="0"/>
            </a:stretch>
          </a:blipFill>
        </p:spPr>
      </p:sp>
      <p:sp>
        <p:nvSpPr>
          <p:cNvPr name="TextBox 6" id="6"/>
          <p:cNvSpPr txBox="true"/>
          <p:nvPr/>
        </p:nvSpPr>
        <p:spPr>
          <a:xfrm rot="0">
            <a:off x="2714804" y="4094870"/>
            <a:ext cx="8619594" cy="3999947"/>
          </a:xfrm>
          <a:prstGeom prst="rect">
            <a:avLst/>
          </a:prstGeom>
        </p:spPr>
        <p:txBody>
          <a:bodyPr anchor="t" rtlCol="false" tIns="0" lIns="0" bIns="0" rIns="0">
            <a:spAutoFit/>
          </a:bodyPr>
          <a:lstStyle/>
          <a:p>
            <a:pPr algn="just">
              <a:lnSpc>
                <a:spcPts val="2655"/>
              </a:lnSpc>
            </a:pPr>
            <a:r>
              <a:rPr lang="en-US" sz="1896">
                <a:solidFill>
                  <a:srgbClr val="FFFFFF"/>
                </a:solidFill>
                <a:latin typeface="Roboto"/>
                <a:ea typeface="Roboto"/>
                <a:cs typeface="Roboto"/>
                <a:sym typeface="Roboto"/>
              </a:rPr>
              <a:t>Using Vulnerability Databases</a:t>
            </a:r>
          </a:p>
          <a:p>
            <a:pPr algn="just">
              <a:lnSpc>
                <a:spcPts val="2655"/>
              </a:lnSpc>
            </a:pPr>
          </a:p>
          <a:p>
            <a:pPr algn="just">
              <a:lnSpc>
                <a:spcPts val="2655"/>
              </a:lnSpc>
            </a:pPr>
            <a:r>
              <a:rPr lang="en-US" sz="1896" u="sng">
                <a:solidFill>
                  <a:srgbClr val="FFFFFF"/>
                </a:solidFill>
                <a:latin typeface="Roboto"/>
                <a:ea typeface="Roboto"/>
                <a:cs typeface="Roboto"/>
                <a:sym typeface="Roboto"/>
              </a:rPr>
              <a:t>CVE Vulnerability Research</a:t>
            </a:r>
            <a:r>
              <a:rPr lang="en-US" sz="1896">
                <a:solidFill>
                  <a:srgbClr val="FFFFFF"/>
                </a:solidFill>
                <a:latin typeface="Roboto"/>
                <a:ea typeface="Roboto"/>
                <a:cs typeface="Roboto"/>
                <a:sym typeface="Roboto"/>
              </a:rPr>
              <a:t> </a:t>
            </a:r>
          </a:p>
          <a:p>
            <a:pPr algn="just">
              <a:lnSpc>
                <a:spcPts val="2655"/>
              </a:lnSpc>
            </a:pPr>
          </a:p>
          <a:p>
            <a:pPr algn="just">
              <a:lnSpc>
                <a:spcPts val="2655"/>
              </a:lnSpc>
            </a:pPr>
            <a:r>
              <a:rPr lang="en-US" sz="1896" b="true">
                <a:solidFill>
                  <a:srgbClr val="FFFFFF"/>
                </a:solidFill>
                <a:latin typeface="Roboto Bold"/>
                <a:ea typeface="Roboto Bold"/>
                <a:cs typeface="Roboto Bold"/>
                <a:sym typeface="Roboto Bold"/>
              </a:rPr>
              <a:t>Analysis &amp; Reporting </a:t>
            </a:r>
          </a:p>
          <a:p>
            <a:pPr algn="just">
              <a:lnSpc>
                <a:spcPts val="2655"/>
              </a:lnSpc>
            </a:pPr>
            <a:r>
              <a:rPr lang="en-US" sz="1896">
                <a:solidFill>
                  <a:srgbClr val="FFFFFF"/>
                </a:solidFill>
                <a:latin typeface="Roboto"/>
                <a:ea typeface="Roboto"/>
                <a:cs typeface="Roboto"/>
                <a:sym typeface="Roboto"/>
              </a:rPr>
              <a:t>- Map CVEs to products, versions, and configurations </a:t>
            </a:r>
          </a:p>
          <a:p>
            <a:pPr algn="just">
              <a:lnSpc>
                <a:spcPts val="2655"/>
              </a:lnSpc>
            </a:pPr>
            <a:r>
              <a:rPr lang="en-US" sz="1896">
                <a:solidFill>
                  <a:srgbClr val="FFFFFF"/>
                </a:solidFill>
                <a:latin typeface="Roboto"/>
                <a:ea typeface="Roboto"/>
                <a:cs typeface="Roboto"/>
                <a:sym typeface="Roboto"/>
              </a:rPr>
              <a:t>- Assess vulnerability severity, exploitability, and impact </a:t>
            </a:r>
          </a:p>
          <a:p>
            <a:pPr algn="just">
              <a:lnSpc>
                <a:spcPts val="2655"/>
              </a:lnSpc>
            </a:pPr>
            <a:r>
              <a:rPr lang="en-US" sz="1896">
                <a:solidFill>
                  <a:srgbClr val="FFFFFF"/>
                </a:solidFill>
                <a:latin typeface="Roboto"/>
                <a:ea typeface="Roboto"/>
                <a:cs typeface="Roboto"/>
                <a:sym typeface="Roboto"/>
              </a:rPr>
              <a:t>- Generate reports on vulnerabilities and remediation recommendations </a:t>
            </a:r>
          </a:p>
          <a:p>
            <a:pPr algn="just">
              <a:lnSpc>
                <a:spcPts val="2655"/>
              </a:lnSpc>
            </a:pPr>
          </a:p>
          <a:p>
            <a:pPr algn="just">
              <a:lnSpc>
                <a:spcPts val="2655"/>
              </a:lnSpc>
            </a:pPr>
            <a:r>
              <a:rPr lang="en-US" sz="1896">
                <a:solidFill>
                  <a:srgbClr val="FFFFFF"/>
                </a:solidFill>
                <a:latin typeface="Roboto"/>
                <a:ea typeface="Roboto"/>
                <a:cs typeface="Roboto"/>
                <a:sym typeface="Roboto"/>
              </a:rPr>
              <a:t>By leveraging CVE and associated tools, researchers can efficiently identify, analyze, and report vulnerabilities, enhancing cybersecurity.</a:t>
            </a:r>
            <a:r>
              <a:rPr lang="en-US" sz="1896">
                <a:solidFill>
                  <a:srgbClr val="FFFFFF"/>
                </a:solidFill>
                <a:latin typeface="Roboto"/>
                <a:ea typeface="Roboto"/>
                <a:cs typeface="Roboto"/>
                <a:sym typeface="Roboto"/>
              </a:rPr>
              <a:t> </a:t>
            </a:r>
          </a:p>
          <a:p>
            <a:pPr algn="just" marL="0" indent="0" lvl="1">
              <a:lnSpc>
                <a:spcPts val="265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550015" y="2002059"/>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5"/>
            <a:stretch>
              <a:fillRect l="0" t="0" r="0" b="0"/>
            </a:stretch>
          </a:blipFill>
        </p:spPr>
      </p:sp>
      <p:grpSp>
        <p:nvGrpSpPr>
          <p:cNvPr name="Group 5" id="5"/>
          <p:cNvGrpSpPr/>
          <p:nvPr/>
        </p:nvGrpSpPr>
        <p:grpSpPr>
          <a:xfrm rot="0">
            <a:off x="2714804" y="3089505"/>
            <a:ext cx="2102112" cy="560041"/>
            <a:chOff x="0" y="0"/>
            <a:chExt cx="553643" cy="147500"/>
          </a:xfrm>
        </p:grpSpPr>
        <p:sp>
          <p:nvSpPr>
            <p:cNvPr name="Freeform 6" id="6"/>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7" id="7"/>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Likehood/Impact</a:t>
              </a:r>
            </a:p>
          </p:txBody>
        </p:sp>
      </p:grpSp>
      <p:sp>
        <p:nvSpPr>
          <p:cNvPr name="TextBox 8" id="8"/>
          <p:cNvSpPr txBox="true"/>
          <p:nvPr/>
        </p:nvSpPr>
        <p:spPr>
          <a:xfrm rot="0">
            <a:off x="2714804" y="5895460"/>
            <a:ext cx="8619594" cy="4333322"/>
          </a:xfrm>
          <a:prstGeom prst="rect">
            <a:avLst/>
          </a:prstGeom>
        </p:spPr>
        <p:txBody>
          <a:bodyPr anchor="t" rtlCol="false" tIns="0" lIns="0" bIns="0" rIns="0">
            <a:spAutoFit/>
          </a:bodyPr>
          <a:lstStyle/>
          <a:p>
            <a:pPr algn="just">
              <a:lnSpc>
                <a:spcPts val="2655"/>
              </a:lnSpc>
            </a:pPr>
            <a:r>
              <a:rPr lang="en-US" sz="1896" b="true">
                <a:solidFill>
                  <a:srgbClr val="FFFFFF"/>
                </a:solidFill>
                <a:latin typeface="Roboto Bold"/>
                <a:ea typeface="Roboto Bold"/>
                <a:cs typeface="Roboto Bold"/>
                <a:sym typeface="Roboto Bold"/>
              </a:rPr>
              <a:t>Creating a Risk Matrix</a:t>
            </a:r>
          </a:p>
          <a:p>
            <a:pPr algn="just">
              <a:lnSpc>
                <a:spcPts val="2655"/>
              </a:lnSpc>
            </a:pPr>
          </a:p>
          <a:p>
            <a:pPr algn="just">
              <a:lnSpc>
                <a:spcPts val="2655"/>
              </a:lnSpc>
            </a:pPr>
            <a:r>
              <a:rPr lang="en-US" sz="1896" b="true">
                <a:solidFill>
                  <a:srgbClr val="FFFFFF"/>
                </a:solidFill>
                <a:latin typeface="Roboto Bold"/>
                <a:ea typeface="Roboto Bold"/>
                <a:cs typeface="Roboto Bold"/>
                <a:sym typeface="Roboto Bold"/>
              </a:rPr>
              <a:t>Likelihood </a:t>
            </a:r>
          </a:p>
          <a:p>
            <a:pPr algn="just">
              <a:lnSpc>
                <a:spcPts val="2655"/>
              </a:lnSpc>
            </a:pPr>
            <a:r>
              <a:rPr lang="en-US" sz="1896">
                <a:solidFill>
                  <a:srgbClr val="FFFFFF"/>
                </a:solidFill>
                <a:latin typeface="Roboto"/>
                <a:ea typeface="Roboto"/>
                <a:cs typeface="Roboto"/>
                <a:sym typeface="Roboto"/>
              </a:rPr>
              <a:t>The possibility that a certain threat would take advantage of a particular vulnerability is known as likelihood in the context of risk assessment. In addition to impact, likelihood is a crucial component that needs to be taken into account to properly determine the degree of risk. </a:t>
            </a:r>
          </a:p>
          <a:p>
            <a:pPr algn="just">
              <a:lnSpc>
                <a:spcPts val="2655"/>
              </a:lnSpc>
            </a:pPr>
          </a:p>
          <a:p>
            <a:pPr algn="just">
              <a:lnSpc>
                <a:spcPts val="2655"/>
              </a:lnSpc>
            </a:pPr>
            <a:r>
              <a:rPr lang="en-US" sz="1896" b="true">
                <a:solidFill>
                  <a:srgbClr val="FFFFFF"/>
                </a:solidFill>
                <a:latin typeface="Roboto Bold"/>
                <a:ea typeface="Roboto Bold"/>
                <a:cs typeface="Roboto Bold"/>
                <a:sym typeface="Roboto Bold"/>
              </a:rPr>
              <a:t>Impact</a:t>
            </a:r>
            <a:r>
              <a:rPr lang="en-US" sz="1896">
                <a:solidFill>
                  <a:srgbClr val="FFFFFF"/>
                </a:solidFill>
                <a:latin typeface="Roboto"/>
                <a:ea typeface="Roboto"/>
                <a:cs typeface="Roboto"/>
                <a:sym typeface="Roboto"/>
              </a:rPr>
              <a:t> </a:t>
            </a:r>
          </a:p>
          <a:p>
            <a:pPr algn="just" marL="0" indent="0" lvl="1">
              <a:lnSpc>
                <a:spcPts val="2655"/>
              </a:lnSpc>
              <a:spcBef>
                <a:spcPct val="0"/>
              </a:spcBef>
            </a:pPr>
            <a:r>
              <a:rPr lang="en-US" sz="1896">
                <a:solidFill>
                  <a:srgbClr val="FFFFFF"/>
                </a:solidFill>
                <a:latin typeface="Roboto"/>
                <a:ea typeface="Roboto"/>
                <a:cs typeface="Roboto"/>
                <a:sym typeface="Roboto"/>
              </a:rPr>
              <a:t>The harm that could be done to an organization and its assets if a certain threat took advantage of a particular vulnerability is referred to as impact in the context of risk assessment. To properly determine the degree of risk, the impact must be taken into account in addition to the possibility.</a:t>
            </a:r>
          </a:p>
        </p:txBody>
      </p:sp>
      <p:grpSp>
        <p:nvGrpSpPr>
          <p:cNvPr name="Group 9" id="9"/>
          <p:cNvGrpSpPr/>
          <p:nvPr/>
        </p:nvGrpSpPr>
        <p:grpSpPr>
          <a:xfrm rot="0">
            <a:off x="4922489" y="3089505"/>
            <a:ext cx="2102112" cy="560041"/>
            <a:chOff x="0" y="0"/>
            <a:chExt cx="553643" cy="147500"/>
          </a:xfrm>
        </p:grpSpPr>
        <p:sp>
          <p:nvSpPr>
            <p:cNvPr name="Freeform 10" id="10"/>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11" id="11"/>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Low</a:t>
              </a:r>
            </a:p>
          </p:txBody>
        </p:sp>
      </p:grpSp>
      <p:grpSp>
        <p:nvGrpSpPr>
          <p:cNvPr name="Group 12" id="12"/>
          <p:cNvGrpSpPr/>
          <p:nvPr/>
        </p:nvGrpSpPr>
        <p:grpSpPr>
          <a:xfrm rot="0">
            <a:off x="7129376" y="3089505"/>
            <a:ext cx="2102112" cy="560041"/>
            <a:chOff x="0" y="0"/>
            <a:chExt cx="553643" cy="147500"/>
          </a:xfrm>
        </p:grpSpPr>
        <p:sp>
          <p:nvSpPr>
            <p:cNvPr name="Freeform 13" id="13"/>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14" id="14"/>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Medium</a:t>
              </a:r>
            </a:p>
          </p:txBody>
        </p:sp>
      </p:grpSp>
      <p:grpSp>
        <p:nvGrpSpPr>
          <p:cNvPr name="Group 15" id="15"/>
          <p:cNvGrpSpPr/>
          <p:nvPr/>
        </p:nvGrpSpPr>
        <p:grpSpPr>
          <a:xfrm rot="0">
            <a:off x="9336263" y="3089505"/>
            <a:ext cx="2102112" cy="560041"/>
            <a:chOff x="0" y="0"/>
            <a:chExt cx="553643" cy="147500"/>
          </a:xfrm>
        </p:grpSpPr>
        <p:sp>
          <p:nvSpPr>
            <p:cNvPr name="Freeform 16" id="16"/>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17" id="17"/>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High</a:t>
              </a:r>
            </a:p>
          </p:txBody>
        </p:sp>
      </p:grpSp>
      <p:grpSp>
        <p:nvGrpSpPr>
          <p:cNvPr name="Group 18" id="18"/>
          <p:cNvGrpSpPr/>
          <p:nvPr/>
        </p:nvGrpSpPr>
        <p:grpSpPr>
          <a:xfrm rot="0">
            <a:off x="2714804" y="3741242"/>
            <a:ext cx="2102112" cy="560041"/>
            <a:chOff x="0" y="0"/>
            <a:chExt cx="553643" cy="147500"/>
          </a:xfrm>
        </p:grpSpPr>
        <p:sp>
          <p:nvSpPr>
            <p:cNvPr name="Freeform 19" id="19"/>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20" id="20"/>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High</a:t>
              </a:r>
            </a:p>
          </p:txBody>
        </p:sp>
      </p:grpSp>
      <p:grpSp>
        <p:nvGrpSpPr>
          <p:cNvPr name="Group 21" id="21"/>
          <p:cNvGrpSpPr/>
          <p:nvPr/>
        </p:nvGrpSpPr>
        <p:grpSpPr>
          <a:xfrm rot="0">
            <a:off x="4922489" y="3741242"/>
            <a:ext cx="2102112" cy="560041"/>
            <a:chOff x="0" y="0"/>
            <a:chExt cx="553643" cy="147500"/>
          </a:xfrm>
        </p:grpSpPr>
        <p:sp>
          <p:nvSpPr>
            <p:cNvPr name="Freeform 22" id="22"/>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23" id="23"/>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Medium risk (3)</a:t>
              </a:r>
            </a:p>
          </p:txBody>
        </p:sp>
      </p:grpSp>
      <p:grpSp>
        <p:nvGrpSpPr>
          <p:cNvPr name="Group 24" id="24"/>
          <p:cNvGrpSpPr/>
          <p:nvPr/>
        </p:nvGrpSpPr>
        <p:grpSpPr>
          <a:xfrm rot="0">
            <a:off x="7129376" y="3741242"/>
            <a:ext cx="2102112" cy="560041"/>
            <a:chOff x="0" y="0"/>
            <a:chExt cx="553643" cy="147500"/>
          </a:xfrm>
        </p:grpSpPr>
        <p:sp>
          <p:nvSpPr>
            <p:cNvPr name="Freeform 25" id="25"/>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26" id="26"/>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High risk (4)</a:t>
              </a:r>
            </a:p>
          </p:txBody>
        </p:sp>
      </p:grpSp>
      <p:grpSp>
        <p:nvGrpSpPr>
          <p:cNvPr name="Group 27" id="27"/>
          <p:cNvGrpSpPr/>
          <p:nvPr/>
        </p:nvGrpSpPr>
        <p:grpSpPr>
          <a:xfrm rot="0">
            <a:off x="9336263" y="3741242"/>
            <a:ext cx="2102112" cy="560041"/>
            <a:chOff x="0" y="0"/>
            <a:chExt cx="553643" cy="147500"/>
          </a:xfrm>
        </p:grpSpPr>
        <p:sp>
          <p:nvSpPr>
            <p:cNvPr name="Freeform 28" id="28"/>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29" id="29"/>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Highest risk (5)</a:t>
              </a:r>
            </a:p>
          </p:txBody>
        </p:sp>
      </p:grpSp>
      <p:grpSp>
        <p:nvGrpSpPr>
          <p:cNvPr name="Group 30" id="30"/>
          <p:cNvGrpSpPr/>
          <p:nvPr/>
        </p:nvGrpSpPr>
        <p:grpSpPr>
          <a:xfrm rot="0">
            <a:off x="2714804" y="4396533"/>
            <a:ext cx="2102112" cy="560041"/>
            <a:chOff x="0" y="0"/>
            <a:chExt cx="553643" cy="147500"/>
          </a:xfrm>
        </p:grpSpPr>
        <p:sp>
          <p:nvSpPr>
            <p:cNvPr name="Freeform 31" id="31"/>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32" id="32"/>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Medium</a:t>
              </a:r>
            </a:p>
          </p:txBody>
        </p:sp>
      </p:grpSp>
      <p:grpSp>
        <p:nvGrpSpPr>
          <p:cNvPr name="Group 33" id="33"/>
          <p:cNvGrpSpPr/>
          <p:nvPr/>
        </p:nvGrpSpPr>
        <p:grpSpPr>
          <a:xfrm rot="0">
            <a:off x="4922489" y="4396533"/>
            <a:ext cx="2102112" cy="560041"/>
            <a:chOff x="0" y="0"/>
            <a:chExt cx="553643" cy="147500"/>
          </a:xfrm>
        </p:grpSpPr>
        <p:sp>
          <p:nvSpPr>
            <p:cNvPr name="Freeform 34" id="34"/>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35" id="35"/>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Low risk (2)</a:t>
              </a:r>
            </a:p>
          </p:txBody>
        </p:sp>
      </p:grpSp>
      <p:grpSp>
        <p:nvGrpSpPr>
          <p:cNvPr name="Group 36" id="36"/>
          <p:cNvGrpSpPr/>
          <p:nvPr/>
        </p:nvGrpSpPr>
        <p:grpSpPr>
          <a:xfrm rot="0">
            <a:off x="7129376" y="4396533"/>
            <a:ext cx="2102112" cy="560041"/>
            <a:chOff x="0" y="0"/>
            <a:chExt cx="553643" cy="147500"/>
          </a:xfrm>
        </p:grpSpPr>
        <p:sp>
          <p:nvSpPr>
            <p:cNvPr name="Freeform 37" id="37"/>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38" id="38"/>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Medium risk (3)</a:t>
              </a:r>
            </a:p>
          </p:txBody>
        </p:sp>
      </p:grpSp>
      <p:grpSp>
        <p:nvGrpSpPr>
          <p:cNvPr name="Group 39" id="39"/>
          <p:cNvGrpSpPr/>
          <p:nvPr/>
        </p:nvGrpSpPr>
        <p:grpSpPr>
          <a:xfrm rot="0">
            <a:off x="9336263" y="4396533"/>
            <a:ext cx="2102112" cy="560041"/>
            <a:chOff x="0" y="0"/>
            <a:chExt cx="553643" cy="147500"/>
          </a:xfrm>
        </p:grpSpPr>
        <p:sp>
          <p:nvSpPr>
            <p:cNvPr name="Freeform 40" id="40"/>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41" id="41"/>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High risk (4)</a:t>
              </a:r>
            </a:p>
          </p:txBody>
        </p:sp>
      </p:grpSp>
      <p:grpSp>
        <p:nvGrpSpPr>
          <p:cNvPr name="Group 42" id="42"/>
          <p:cNvGrpSpPr/>
          <p:nvPr/>
        </p:nvGrpSpPr>
        <p:grpSpPr>
          <a:xfrm rot="0">
            <a:off x="2714804" y="5051823"/>
            <a:ext cx="2102112" cy="560041"/>
            <a:chOff x="0" y="0"/>
            <a:chExt cx="553643" cy="147500"/>
          </a:xfrm>
        </p:grpSpPr>
        <p:sp>
          <p:nvSpPr>
            <p:cNvPr name="Freeform 43" id="43"/>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44" id="44"/>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Low</a:t>
              </a:r>
            </a:p>
          </p:txBody>
        </p:sp>
      </p:grpSp>
      <p:grpSp>
        <p:nvGrpSpPr>
          <p:cNvPr name="Group 45" id="45"/>
          <p:cNvGrpSpPr/>
          <p:nvPr/>
        </p:nvGrpSpPr>
        <p:grpSpPr>
          <a:xfrm rot="0">
            <a:off x="4922489" y="5051823"/>
            <a:ext cx="2102112" cy="560041"/>
            <a:chOff x="0" y="0"/>
            <a:chExt cx="553643" cy="147500"/>
          </a:xfrm>
        </p:grpSpPr>
        <p:sp>
          <p:nvSpPr>
            <p:cNvPr name="Freeform 46" id="46"/>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47" id="47"/>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Lowest risk (1)</a:t>
              </a:r>
            </a:p>
          </p:txBody>
        </p:sp>
      </p:grpSp>
      <p:grpSp>
        <p:nvGrpSpPr>
          <p:cNvPr name="Group 48" id="48"/>
          <p:cNvGrpSpPr/>
          <p:nvPr/>
        </p:nvGrpSpPr>
        <p:grpSpPr>
          <a:xfrm rot="0">
            <a:off x="7129376" y="5051823"/>
            <a:ext cx="2102112" cy="560041"/>
            <a:chOff x="0" y="0"/>
            <a:chExt cx="553643" cy="147500"/>
          </a:xfrm>
        </p:grpSpPr>
        <p:sp>
          <p:nvSpPr>
            <p:cNvPr name="Freeform 49" id="49"/>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50" id="50"/>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Lower risk (2)</a:t>
              </a:r>
            </a:p>
          </p:txBody>
        </p:sp>
      </p:grpSp>
      <p:grpSp>
        <p:nvGrpSpPr>
          <p:cNvPr name="Group 51" id="51"/>
          <p:cNvGrpSpPr/>
          <p:nvPr/>
        </p:nvGrpSpPr>
        <p:grpSpPr>
          <a:xfrm rot="0">
            <a:off x="9336263" y="5051823"/>
            <a:ext cx="2102112" cy="560041"/>
            <a:chOff x="0" y="0"/>
            <a:chExt cx="553643" cy="147500"/>
          </a:xfrm>
        </p:grpSpPr>
        <p:sp>
          <p:nvSpPr>
            <p:cNvPr name="Freeform 52" id="52"/>
            <p:cNvSpPr/>
            <p:nvPr/>
          </p:nvSpPr>
          <p:spPr>
            <a:xfrm flipH="false" flipV="false" rot="0">
              <a:off x="0" y="0"/>
              <a:ext cx="553643" cy="147500"/>
            </a:xfrm>
            <a:custGeom>
              <a:avLst/>
              <a:gdLst/>
              <a:ahLst/>
              <a:cxnLst/>
              <a:rect r="r" b="b" t="t" l="l"/>
              <a:pathLst>
                <a:path h="147500" w="553643">
                  <a:moveTo>
                    <a:pt x="0" y="0"/>
                  </a:moveTo>
                  <a:lnTo>
                    <a:pt x="553643" y="0"/>
                  </a:lnTo>
                  <a:lnTo>
                    <a:pt x="553643" y="147500"/>
                  </a:lnTo>
                  <a:lnTo>
                    <a:pt x="0" y="147500"/>
                  </a:lnTo>
                  <a:close/>
                </a:path>
              </a:pathLst>
            </a:custGeom>
            <a:solidFill>
              <a:srgbClr val="0017E6"/>
            </a:solidFill>
          </p:spPr>
        </p:sp>
        <p:sp>
          <p:nvSpPr>
            <p:cNvPr name="TextBox 53" id="53"/>
            <p:cNvSpPr txBox="true"/>
            <p:nvPr/>
          </p:nvSpPr>
          <p:spPr>
            <a:xfrm>
              <a:off x="0" y="-47625"/>
              <a:ext cx="553643" cy="195125"/>
            </a:xfrm>
            <a:prstGeom prst="rect">
              <a:avLst/>
            </a:prstGeom>
          </p:spPr>
          <p:txBody>
            <a:bodyPr anchor="ctr" rtlCol="false" tIns="50800" lIns="50800" bIns="50800" rIns="50800"/>
            <a:lstStyle/>
            <a:p>
              <a:pPr algn="ctr">
                <a:lnSpc>
                  <a:spcPts val="2655"/>
                </a:lnSpc>
              </a:pPr>
              <a:r>
                <a:rPr lang="en-US" sz="1896">
                  <a:solidFill>
                    <a:srgbClr val="FFFFFF"/>
                  </a:solidFill>
                  <a:latin typeface="Roboto"/>
                  <a:ea typeface="Roboto"/>
                  <a:cs typeface="Roboto"/>
                  <a:sym typeface="Roboto"/>
                </a:rPr>
                <a:t>Medium risk (3)</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TextBox 3" id="3"/>
          <p:cNvSpPr txBox="true"/>
          <p:nvPr/>
        </p:nvSpPr>
        <p:spPr>
          <a:xfrm rot="0">
            <a:off x="1022044" y="2071661"/>
            <a:ext cx="16243913" cy="5333447"/>
          </a:xfrm>
          <a:prstGeom prst="rect">
            <a:avLst/>
          </a:prstGeom>
        </p:spPr>
        <p:txBody>
          <a:bodyPr anchor="t" rtlCol="false" tIns="0" lIns="0" bIns="0" rIns="0">
            <a:spAutoFit/>
          </a:bodyPr>
          <a:lstStyle/>
          <a:p>
            <a:pPr algn="ctr">
              <a:lnSpc>
                <a:spcPts val="2655"/>
              </a:lnSpc>
              <a:spcBef>
                <a:spcPct val="0"/>
              </a:spcBef>
            </a:pPr>
            <a:r>
              <a:rPr lang="en-US" b="true" sz="1896" strike="noStrike" u="none">
                <a:solidFill>
                  <a:srgbClr val="FFFFFF"/>
                </a:solidFill>
                <a:latin typeface="Roboto Bold"/>
                <a:ea typeface="Roboto Bold"/>
                <a:cs typeface="Roboto Bold"/>
                <a:sym typeface="Roboto Bold"/>
              </a:rPr>
              <a:t>Setting Prioritization Criteria </a:t>
            </a:r>
          </a:p>
          <a:p>
            <a:pPr algn="ctr">
              <a:lnSpc>
                <a:spcPts val="2655"/>
              </a:lnSpc>
              <a:spcBef>
                <a:spcPct val="0"/>
              </a:spcBef>
            </a:pPr>
          </a:p>
          <a:p>
            <a:pPr algn="ctr" marL="409513" indent="-204757" lvl="1">
              <a:lnSpc>
                <a:spcPts val="2655"/>
              </a:lnSpc>
              <a:buFont typeface="Arial"/>
              <a:buChar char="•"/>
            </a:pPr>
            <a:r>
              <a:rPr lang="en-US" b="true" sz="1896" strike="noStrike" u="none">
                <a:solidFill>
                  <a:srgbClr val="FFFFFF"/>
                </a:solidFill>
                <a:latin typeface="Roboto Bold"/>
                <a:ea typeface="Roboto Bold"/>
                <a:cs typeface="Roboto Bold"/>
                <a:sym typeface="Roboto Bold"/>
              </a:rPr>
              <a:t>Business Impact</a:t>
            </a:r>
            <a:r>
              <a:rPr lang="en-US" sz="1896" strike="noStrike" u="none">
                <a:solidFill>
                  <a:srgbClr val="FFFFFF"/>
                </a:solidFill>
                <a:latin typeface="Roboto"/>
                <a:ea typeface="Roboto"/>
                <a:cs typeface="Roboto"/>
                <a:sym typeface="Roboto"/>
              </a:rPr>
              <a:t>: Assess how a vulnerability could affect critical business functions. For example, a vulnerability in an e-commerce platform could directly impact revenue. </a:t>
            </a:r>
          </a:p>
          <a:p>
            <a:pPr algn="ctr" marL="409513" indent="-204757" lvl="1">
              <a:lnSpc>
                <a:spcPts val="2655"/>
              </a:lnSpc>
              <a:buFont typeface="Arial"/>
              <a:buChar char="•"/>
            </a:pPr>
            <a:r>
              <a:rPr lang="en-US" b="true" sz="1896" strike="noStrike" u="none">
                <a:solidFill>
                  <a:srgbClr val="FFFFFF"/>
                </a:solidFill>
                <a:latin typeface="Roboto Bold"/>
                <a:ea typeface="Roboto Bold"/>
                <a:cs typeface="Roboto Bold"/>
                <a:sym typeface="Roboto Bold"/>
              </a:rPr>
              <a:t>Exploitability</a:t>
            </a:r>
            <a:r>
              <a:rPr lang="en-US" sz="1896" strike="noStrike" u="none">
                <a:solidFill>
                  <a:srgbClr val="FFFFFF"/>
                </a:solidFill>
                <a:latin typeface="Roboto"/>
                <a:ea typeface="Roboto"/>
                <a:cs typeface="Roboto"/>
                <a:sym typeface="Roboto"/>
              </a:rPr>
              <a:t>: Consider how easy it is for attackers to exploit the vulnerability. A well-known and easily exploitable vulnerability, such as an unpatched SQL injection flaw, should be prioritized higher. </a:t>
            </a:r>
          </a:p>
          <a:p>
            <a:pPr algn="ctr" marL="409513" indent="-204757" lvl="1">
              <a:lnSpc>
                <a:spcPts val="2655"/>
              </a:lnSpc>
              <a:buFont typeface="Arial"/>
              <a:buChar char="•"/>
            </a:pPr>
            <a:r>
              <a:rPr lang="en-US" b="true" sz="1896" strike="noStrike" u="none">
                <a:solidFill>
                  <a:srgbClr val="FFFFFF"/>
                </a:solidFill>
                <a:latin typeface="Roboto Bold"/>
                <a:ea typeface="Roboto Bold"/>
                <a:cs typeface="Roboto Bold"/>
                <a:sym typeface="Roboto Bold"/>
              </a:rPr>
              <a:t>Regulatory Compliance</a:t>
            </a:r>
            <a:r>
              <a:rPr lang="en-US" sz="1896" strike="noStrike" u="none">
                <a:solidFill>
                  <a:srgbClr val="FFFFFF"/>
                </a:solidFill>
                <a:latin typeface="Roboto"/>
                <a:ea typeface="Roboto"/>
                <a:cs typeface="Roboto"/>
                <a:sym typeface="Roboto"/>
              </a:rPr>
              <a:t>: Identify vulnerabilities that could lead to non-compliance with regulations (e.g., GDPR, HIPAA). These should be prioritized to avoid legal penalties. </a:t>
            </a:r>
          </a:p>
          <a:p>
            <a:pPr algn="ctr" marL="409513" indent="-204757" lvl="1">
              <a:lnSpc>
                <a:spcPts val="2655"/>
              </a:lnSpc>
              <a:buFont typeface="Arial"/>
              <a:buChar char="•"/>
            </a:pPr>
            <a:r>
              <a:rPr lang="en-US" b="true" sz="1896" strike="noStrike" u="none">
                <a:solidFill>
                  <a:srgbClr val="FFFFFF"/>
                </a:solidFill>
                <a:latin typeface="Roboto Bold"/>
                <a:ea typeface="Roboto Bold"/>
                <a:cs typeface="Roboto Bold"/>
                <a:sym typeface="Roboto Bold"/>
              </a:rPr>
              <a:t>Threat Intelligence</a:t>
            </a:r>
            <a:r>
              <a:rPr lang="en-US" sz="1896" strike="noStrike" u="none">
                <a:solidFill>
                  <a:srgbClr val="FFFFFF"/>
                </a:solidFill>
                <a:latin typeface="Roboto"/>
                <a:ea typeface="Roboto"/>
                <a:cs typeface="Roboto"/>
                <a:sym typeface="Roboto"/>
              </a:rPr>
              <a:t>: Use threat intelligence to identify vulnerabilities actively being exploited in the wild. This helps prioritize vulnerabilities that pose immediate threats. </a:t>
            </a:r>
          </a:p>
          <a:p>
            <a:pPr algn="ctr" marL="409513" indent="-204757" lvl="1">
              <a:lnSpc>
                <a:spcPts val="2655"/>
              </a:lnSpc>
              <a:buFont typeface="Arial"/>
              <a:buChar char="•"/>
            </a:pPr>
            <a:r>
              <a:rPr lang="en-US" b="true" sz="1896" strike="noStrike" u="none">
                <a:solidFill>
                  <a:srgbClr val="FFFFFF"/>
                </a:solidFill>
                <a:latin typeface="Roboto Bold"/>
                <a:ea typeface="Roboto Bold"/>
                <a:cs typeface="Roboto Bold"/>
                <a:sym typeface="Roboto Bold"/>
              </a:rPr>
              <a:t>Asset Value</a:t>
            </a:r>
            <a:r>
              <a:rPr lang="en-US" sz="1896" strike="noStrike" u="none">
                <a:solidFill>
                  <a:srgbClr val="FFFFFF"/>
                </a:solidFill>
                <a:latin typeface="Roboto"/>
                <a:ea typeface="Roboto"/>
                <a:cs typeface="Roboto"/>
                <a:sym typeface="Roboto"/>
              </a:rPr>
              <a:t>: Focus on vulnerabilities in high-value assets first. For example, vulnerabilities in systems containing sensitive customer data should be addressed before those affecting less critical systems. </a:t>
            </a:r>
          </a:p>
          <a:p>
            <a:pPr algn="ctr">
              <a:lnSpc>
                <a:spcPts val="2655"/>
              </a:lnSpc>
              <a:spcBef>
                <a:spcPct val="0"/>
              </a:spcBef>
            </a:pPr>
          </a:p>
          <a:p>
            <a:pPr algn="ctr">
              <a:lnSpc>
                <a:spcPts val="2655"/>
              </a:lnSpc>
              <a:spcBef>
                <a:spcPct val="0"/>
              </a:spcBef>
            </a:pPr>
            <a:r>
              <a:rPr lang="en-US" sz="1896" strike="noStrike" u="none">
                <a:solidFill>
                  <a:srgbClr val="FFFFFF"/>
                </a:solidFill>
                <a:latin typeface="Roboto"/>
                <a:ea typeface="Roboto"/>
                <a:cs typeface="Roboto"/>
                <a:sym typeface="Roboto"/>
              </a:rPr>
              <a:t>Organisations can improve their overall security posture by identifying, evaluating, and prioritizing vulnerabilities for remedy according to these principles.</a:t>
            </a:r>
          </a:p>
          <a:p>
            <a:pPr algn="ctr" marL="0" indent="0" lvl="1">
              <a:lnSpc>
                <a:spcPts val="2655"/>
              </a:lnSpc>
              <a:spcBef>
                <a:spcPct val="0"/>
              </a:spcBef>
            </a:pPr>
          </a:p>
        </p:txBody>
      </p:sp>
      <p:sp>
        <p:nvSpPr>
          <p:cNvPr name="Freeform 4" id="4"/>
          <p:cNvSpPr/>
          <p:nvPr/>
        </p:nvSpPr>
        <p:spPr>
          <a:xfrm flipH="false" flipV="false" rot="0">
            <a:off x="13777943" y="6880725"/>
            <a:ext cx="4245670" cy="2377575"/>
          </a:xfrm>
          <a:custGeom>
            <a:avLst/>
            <a:gdLst/>
            <a:ahLst/>
            <a:cxnLst/>
            <a:rect r="r" b="b" t="t" l="l"/>
            <a:pathLst>
              <a:path h="2377575" w="4245670">
                <a:moveTo>
                  <a:pt x="0" y="0"/>
                </a:moveTo>
                <a:lnTo>
                  <a:pt x="4245670" y="0"/>
                </a:lnTo>
                <a:lnTo>
                  <a:pt x="4245670" y="2377575"/>
                </a:lnTo>
                <a:lnTo>
                  <a:pt x="0" y="2377575"/>
                </a:lnTo>
                <a:lnTo>
                  <a:pt x="0" y="0"/>
                </a:lnTo>
                <a:close/>
              </a:path>
            </a:pathLst>
          </a:custGeom>
          <a:blipFill>
            <a:blip r:embed="rId3">
              <a:alphaModFix amt="72000"/>
            </a:blip>
            <a:stretch>
              <a:fillRect l="0" t="0" r="0" b="0"/>
            </a:stretch>
          </a:blipFill>
        </p:spPr>
      </p:sp>
      <p:sp>
        <p:nvSpPr>
          <p:cNvPr name="Freeform 5" id="5"/>
          <p:cNvSpPr/>
          <p:nvPr/>
        </p:nvSpPr>
        <p:spPr>
          <a:xfrm flipH="false" flipV="false" rot="0">
            <a:off x="3750449" y="2811593"/>
            <a:ext cx="9200973" cy="5750608"/>
          </a:xfrm>
          <a:custGeom>
            <a:avLst/>
            <a:gdLst/>
            <a:ahLst/>
            <a:cxnLst/>
            <a:rect r="r" b="b" t="t" l="l"/>
            <a:pathLst>
              <a:path h="5750608" w="9200973">
                <a:moveTo>
                  <a:pt x="0" y="0"/>
                </a:moveTo>
                <a:lnTo>
                  <a:pt x="9200972" y="0"/>
                </a:lnTo>
                <a:lnTo>
                  <a:pt x="9200972" y="5750607"/>
                </a:lnTo>
                <a:lnTo>
                  <a:pt x="0" y="5750607"/>
                </a:lnTo>
                <a:lnTo>
                  <a:pt x="0" y="0"/>
                </a:lnTo>
                <a:close/>
              </a:path>
            </a:pathLst>
          </a:custGeom>
          <a:blipFill>
            <a:blip r:embed="rId4">
              <a:alphaModFix amt="10999"/>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99413" y="3789181"/>
            <a:ext cx="553119" cy="553119"/>
          </a:xfrm>
          <a:custGeom>
            <a:avLst/>
            <a:gdLst/>
            <a:ahLst/>
            <a:cxnLst/>
            <a:rect r="r" b="b" t="t" l="l"/>
            <a:pathLst>
              <a:path h="553119" w="553119">
                <a:moveTo>
                  <a:pt x="0" y="0"/>
                </a:moveTo>
                <a:lnTo>
                  <a:pt x="553118" y="0"/>
                </a:lnTo>
                <a:lnTo>
                  <a:pt x="553118" y="553118"/>
                </a:lnTo>
                <a:lnTo>
                  <a:pt x="0" y="553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099413" y="4713774"/>
            <a:ext cx="553119" cy="553119"/>
          </a:xfrm>
          <a:custGeom>
            <a:avLst/>
            <a:gdLst/>
            <a:ahLst/>
            <a:cxnLst/>
            <a:rect r="r" b="b" t="t" l="l"/>
            <a:pathLst>
              <a:path h="553119" w="553119">
                <a:moveTo>
                  <a:pt x="0" y="0"/>
                </a:moveTo>
                <a:lnTo>
                  <a:pt x="553118" y="0"/>
                </a:lnTo>
                <a:lnTo>
                  <a:pt x="553118" y="553119"/>
                </a:lnTo>
                <a:lnTo>
                  <a:pt x="0" y="553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2099413" y="5638368"/>
            <a:ext cx="553119" cy="553119"/>
          </a:xfrm>
          <a:custGeom>
            <a:avLst/>
            <a:gdLst/>
            <a:ahLst/>
            <a:cxnLst/>
            <a:rect r="r" b="b" t="t" l="l"/>
            <a:pathLst>
              <a:path h="553119" w="553119">
                <a:moveTo>
                  <a:pt x="0" y="0"/>
                </a:moveTo>
                <a:lnTo>
                  <a:pt x="553118" y="0"/>
                </a:lnTo>
                <a:lnTo>
                  <a:pt x="553118" y="553118"/>
                </a:lnTo>
                <a:lnTo>
                  <a:pt x="0" y="553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2099413" y="6562961"/>
            <a:ext cx="553119" cy="553119"/>
          </a:xfrm>
          <a:custGeom>
            <a:avLst/>
            <a:gdLst/>
            <a:ahLst/>
            <a:cxnLst/>
            <a:rect r="r" b="b" t="t" l="l"/>
            <a:pathLst>
              <a:path h="553119" w="553119">
                <a:moveTo>
                  <a:pt x="0" y="0"/>
                </a:moveTo>
                <a:lnTo>
                  <a:pt x="553118" y="0"/>
                </a:lnTo>
                <a:lnTo>
                  <a:pt x="553118" y="553119"/>
                </a:lnTo>
                <a:lnTo>
                  <a:pt x="0" y="5531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442092" y="2703930"/>
            <a:ext cx="7717173" cy="4162129"/>
          </a:xfrm>
          <a:custGeom>
            <a:avLst/>
            <a:gdLst/>
            <a:ahLst/>
            <a:cxnLst/>
            <a:rect r="r" b="b" t="t" l="l"/>
            <a:pathLst>
              <a:path h="4162129" w="7717173">
                <a:moveTo>
                  <a:pt x="0" y="0"/>
                </a:moveTo>
                <a:lnTo>
                  <a:pt x="7717173" y="0"/>
                </a:lnTo>
                <a:lnTo>
                  <a:pt x="7717173" y="4162129"/>
                </a:lnTo>
                <a:lnTo>
                  <a:pt x="0" y="4162129"/>
                </a:lnTo>
                <a:lnTo>
                  <a:pt x="0" y="0"/>
                </a:lnTo>
                <a:close/>
              </a:path>
            </a:pathLst>
          </a:custGeom>
          <a:blipFill>
            <a:blip r:embed="rId13">
              <a:alphaModFix amt="73000"/>
            </a:blip>
            <a:stretch>
              <a:fillRect l="0" t="0" r="0" b="0"/>
            </a:stretch>
          </a:blipFill>
        </p:spPr>
      </p:sp>
      <p:sp>
        <p:nvSpPr>
          <p:cNvPr name="TextBox 9" id="9"/>
          <p:cNvSpPr txBox="true"/>
          <p:nvPr/>
        </p:nvSpPr>
        <p:spPr>
          <a:xfrm rot="0">
            <a:off x="2099413" y="2439700"/>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TECHLATORS</a:t>
            </a:r>
          </a:p>
        </p:txBody>
      </p:sp>
      <p:sp>
        <p:nvSpPr>
          <p:cNvPr name="TextBox 10" id="10"/>
          <p:cNvSpPr txBox="true"/>
          <p:nvPr/>
        </p:nvSpPr>
        <p:spPr>
          <a:xfrm rot="0">
            <a:off x="3102469" y="3777751"/>
            <a:ext cx="5500246" cy="506441"/>
          </a:xfrm>
          <a:prstGeom prst="rect">
            <a:avLst/>
          </a:prstGeom>
        </p:spPr>
        <p:txBody>
          <a:bodyPr anchor="t" rtlCol="false" tIns="0" lIns="0" bIns="0" rIns="0">
            <a:spAutoFit/>
          </a:bodyPr>
          <a:lstStyle/>
          <a:p>
            <a:pPr algn="l" marL="0" indent="0" lvl="0">
              <a:lnSpc>
                <a:spcPts val="4110"/>
              </a:lnSpc>
              <a:spcBef>
                <a:spcPct val="0"/>
              </a:spcBef>
            </a:pPr>
            <a:r>
              <a:rPr lang="en-US" sz="2936">
                <a:solidFill>
                  <a:srgbClr val="FFFFFF"/>
                </a:solidFill>
                <a:latin typeface="Roboto"/>
                <a:ea typeface="Roboto"/>
                <a:cs typeface="Roboto"/>
                <a:sym typeface="Roboto"/>
              </a:rPr>
              <a:t>0643677470</a:t>
            </a:r>
          </a:p>
        </p:txBody>
      </p:sp>
      <p:sp>
        <p:nvSpPr>
          <p:cNvPr name="TextBox 11" id="11"/>
          <p:cNvSpPr txBox="true"/>
          <p:nvPr/>
        </p:nvSpPr>
        <p:spPr>
          <a:xfrm rot="0">
            <a:off x="3102469" y="4702345"/>
            <a:ext cx="5500246" cy="506441"/>
          </a:xfrm>
          <a:prstGeom prst="rect">
            <a:avLst/>
          </a:prstGeom>
        </p:spPr>
        <p:txBody>
          <a:bodyPr anchor="t" rtlCol="false" tIns="0" lIns="0" bIns="0" rIns="0">
            <a:spAutoFit/>
          </a:bodyPr>
          <a:lstStyle/>
          <a:p>
            <a:pPr algn="l" marL="0" indent="0" lvl="0">
              <a:lnSpc>
                <a:spcPts val="4110"/>
              </a:lnSpc>
              <a:spcBef>
                <a:spcPct val="0"/>
              </a:spcBef>
            </a:pPr>
            <a:r>
              <a:rPr lang="en-US" sz="2936">
                <a:solidFill>
                  <a:srgbClr val="FFFFFF"/>
                </a:solidFill>
                <a:latin typeface="Roboto"/>
                <a:ea typeface="Roboto"/>
                <a:cs typeface="Roboto"/>
                <a:sym typeface="Roboto"/>
              </a:rPr>
              <a:t>HELLO@CAPACITI.ORG.ZA</a:t>
            </a:r>
          </a:p>
        </p:txBody>
      </p:sp>
      <p:sp>
        <p:nvSpPr>
          <p:cNvPr name="TextBox 12" id="12"/>
          <p:cNvSpPr txBox="true"/>
          <p:nvPr/>
        </p:nvSpPr>
        <p:spPr>
          <a:xfrm rot="0">
            <a:off x="3102469" y="5637495"/>
            <a:ext cx="7112244" cy="506441"/>
          </a:xfrm>
          <a:prstGeom prst="rect">
            <a:avLst/>
          </a:prstGeom>
        </p:spPr>
        <p:txBody>
          <a:bodyPr anchor="t" rtlCol="false" tIns="0" lIns="0" bIns="0" rIns="0">
            <a:spAutoFit/>
          </a:bodyPr>
          <a:lstStyle/>
          <a:p>
            <a:pPr algn="l" marL="0" indent="0" lvl="0">
              <a:lnSpc>
                <a:spcPts val="4110"/>
              </a:lnSpc>
              <a:spcBef>
                <a:spcPct val="0"/>
              </a:spcBef>
            </a:pPr>
            <a:r>
              <a:rPr lang="en-US" sz="2936">
                <a:solidFill>
                  <a:srgbClr val="FFFFFF"/>
                </a:solidFill>
                <a:latin typeface="Roboto"/>
                <a:ea typeface="Roboto"/>
                <a:cs typeface="Roboto"/>
                <a:sym typeface="Roboto"/>
              </a:rPr>
              <a:t>MANDLA.NYEMBE@CAPACITI.ORG.ZA</a:t>
            </a:r>
          </a:p>
        </p:txBody>
      </p:sp>
      <p:sp>
        <p:nvSpPr>
          <p:cNvPr name="TextBox 13" id="13"/>
          <p:cNvSpPr txBox="true"/>
          <p:nvPr/>
        </p:nvSpPr>
        <p:spPr>
          <a:xfrm rot="0">
            <a:off x="3102469" y="6579501"/>
            <a:ext cx="7460011" cy="506441"/>
          </a:xfrm>
          <a:prstGeom prst="rect">
            <a:avLst/>
          </a:prstGeom>
        </p:spPr>
        <p:txBody>
          <a:bodyPr anchor="t" rtlCol="false" tIns="0" lIns="0" bIns="0" rIns="0">
            <a:spAutoFit/>
          </a:bodyPr>
          <a:lstStyle/>
          <a:p>
            <a:pPr algn="l" marL="0" indent="0" lvl="0">
              <a:lnSpc>
                <a:spcPts val="4110"/>
              </a:lnSpc>
              <a:spcBef>
                <a:spcPct val="0"/>
              </a:spcBef>
            </a:pPr>
            <a:r>
              <a:rPr lang="en-US" sz="2936">
                <a:solidFill>
                  <a:srgbClr val="FFFFFF"/>
                </a:solidFill>
                <a:latin typeface="Roboto"/>
                <a:ea typeface="Roboto"/>
                <a:cs typeface="Roboto"/>
                <a:sym typeface="Roboto"/>
              </a:rPr>
              <a:t>JOHANNESBURG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46" r="0" b="-68730"/>
            </a:stretch>
          </a:blipFill>
        </p:spPr>
      </p:sp>
      <p:sp>
        <p:nvSpPr>
          <p:cNvPr name="TextBox 3" id="3"/>
          <p:cNvSpPr txBox="true"/>
          <p:nvPr/>
        </p:nvSpPr>
        <p:spPr>
          <a:xfrm rot="0">
            <a:off x="1413135" y="3882412"/>
            <a:ext cx="15461730" cy="3854547"/>
          </a:xfrm>
          <a:prstGeom prst="rect">
            <a:avLst/>
          </a:prstGeom>
        </p:spPr>
        <p:txBody>
          <a:bodyPr anchor="t" rtlCol="false" tIns="0" lIns="0" bIns="0" rIns="0">
            <a:spAutoFit/>
          </a:bodyPr>
          <a:lstStyle/>
          <a:p>
            <a:pPr algn="ctr">
              <a:lnSpc>
                <a:spcPts val="23346"/>
              </a:lnSpc>
            </a:pPr>
            <a:r>
              <a:rPr lang="en-US" sz="28471" spc="-996">
                <a:solidFill>
                  <a:srgbClr val="00D9FF"/>
                </a:solidFill>
                <a:latin typeface="Cheddar"/>
                <a:ea typeface="Cheddar"/>
                <a:cs typeface="Cheddar"/>
                <a:sym typeface="Cheddar"/>
              </a:rPr>
              <a:t>THANK YOU</a:t>
            </a:r>
          </a:p>
        </p:txBody>
      </p:sp>
      <p:sp>
        <p:nvSpPr>
          <p:cNvPr name="Freeform 4" id="4"/>
          <p:cNvSpPr/>
          <p:nvPr/>
        </p:nvSpPr>
        <p:spPr>
          <a:xfrm flipH="false" flipV="false" rot="0">
            <a:off x="4698132" y="6122370"/>
            <a:ext cx="8891736" cy="4678186"/>
          </a:xfrm>
          <a:custGeom>
            <a:avLst/>
            <a:gdLst/>
            <a:ahLst/>
            <a:cxnLst/>
            <a:rect r="r" b="b" t="t" l="l"/>
            <a:pathLst>
              <a:path h="4678186" w="8891736">
                <a:moveTo>
                  <a:pt x="0" y="0"/>
                </a:moveTo>
                <a:lnTo>
                  <a:pt x="8891736" y="0"/>
                </a:lnTo>
                <a:lnTo>
                  <a:pt x="8891736" y="4678186"/>
                </a:lnTo>
                <a:lnTo>
                  <a:pt x="0" y="4678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265263" y="2435741"/>
            <a:ext cx="7757474" cy="970422"/>
          </a:xfrm>
          <a:prstGeom prst="rect">
            <a:avLst/>
          </a:prstGeom>
        </p:spPr>
        <p:txBody>
          <a:bodyPr anchor="t" rtlCol="false" tIns="0" lIns="0" bIns="0" rIns="0">
            <a:spAutoFit/>
          </a:bodyPr>
          <a:lstStyle/>
          <a:p>
            <a:pPr algn="ctr">
              <a:lnSpc>
                <a:spcPts val="7870"/>
              </a:lnSpc>
            </a:pPr>
            <a:r>
              <a:rPr lang="en-US" b="true" sz="5622">
                <a:solidFill>
                  <a:srgbClr val="FFFFFF"/>
                </a:solidFill>
                <a:latin typeface="Roboto Bold"/>
                <a:ea typeface="Roboto Bold"/>
                <a:cs typeface="Roboto Bold"/>
                <a:sym typeface="Roboto Bold"/>
              </a:rPr>
              <a:t>TECHLATORS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323701" y="1028700"/>
            <a:ext cx="5935599" cy="8229600"/>
          </a:xfrm>
          <a:custGeom>
            <a:avLst/>
            <a:gdLst/>
            <a:ahLst/>
            <a:cxnLst/>
            <a:rect r="r" b="b" t="t" l="l"/>
            <a:pathLst>
              <a:path h="8229600" w="5935599">
                <a:moveTo>
                  <a:pt x="5935599" y="0"/>
                </a:moveTo>
                <a:lnTo>
                  <a:pt x="0" y="0"/>
                </a:lnTo>
                <a:lnTo>
                  <a:pt x="0" y="8229600"/>
                </a:lnTo>
                <a:lnTo>
                  <a:pt x="5935599" y="8229600"/>
                </a:lnTo>
                <a:lnTo>
                  <a:pt x="5935599" y="0"/>
                </a:lnTo>
                <a:close/>
              </a:path>
            </a:pathLst>
          </a:custGeom>
          <a:blipFill>
            <a:blip r:embed="rId5"/>
            <a:stretch>
              <a:fillRect l="0" t="0" r="0" b="0"/>
            </a:stretch>
          </a:blipFill>
        </p:spPr>
      </p:sp>
      <p:sp>
        <p:nvSpPr>
          <p:cNvPr name="TextBox 5" id="5"/>
          <p:cNvSpPr txBox="true"/>
          <p:nvPr/>
        </p:nvSpPr>
        <p:spPr>
          <a:xfrm rot="0">
            <a:off x="2191631" y="732586"/>
            <a:ext cx="7291946" cy="3212016"/>
          </a:xfrm>
          <a:prstGeom prst="rect">
            <a:avLst/>
          </a:prstGeom>
        </p:spPr>
        <p:txBody>
          <a:bodyPr anchor="t" rtlCol="false" tIns="0" lIns="0" bIns="0" rIns="0">
            <a:spAutoFit/>
          </a:bodyPr>
          <a:lstStyle/>
          <a:p>
            <a:pPr algn="l">
              <a:lnSpc>
                <a:spcPts val="5906"/>
              </a:lnSpc>
            </a:pPr>
            <a:r>
              <a:rPr lang="en-US" sz="7203" spc="-252">
                <a:solidFill>
                  <a:srgbClr val="00D9FF"/>
                </a:solidFill>
                <a:latin typeface="Cheddar"/>
                <a:ea typeface="Cheddar"/>
                <a:cs typeface="Cheddar"/>
                <a:sym typeface="Cheddar"/>
              </a:rPr>
              <a:t>COMMON TYPES OF VULNERABILITIES IN WEB APPLICATIONS</a:t>
            </a:r>
          </a:p>
          <a:p>
            <a:pPr algn="l" marL="0" indent="0" lvl="1">
              <a:lnSpc>
                <a:spcPts val="5906"/>
              </a:lnSpc>
              <a:spcBef>
                <a:spcPct val="0"/>
              </a:spcBef>
            </a:pPr>
          </a:p>
        </p:txBody>
      </p:sp>
      <p:sp>
        <p:nvSpPr>
          <p:cNvPr name="TextBox 6" id="6"/>
          <p:cNvSpPr txBox="true"/>
          <p:nvPr/>
        </p:nvSpPr>
        <p:spPr>
          <a:xfrm rot="0">
            <a:off x="2191631" y="4251181"/>
            <a:ext cx="7843253" cy="5333447"/>
          </a:xfrm>
          <a:prstGeom prst="rect">
            <a:avLst/>
          </a:prstGeom>
        </p:spPr>
        <p:txBody>
          <a:bodyPr anchor="t" rtlCol="false" tIns="0" lIns="0" bIns="0" rIns="0">
            <a:spAutoFit/>
          </a:bodyPr>
          <a:lstStyle/>
          <a:p>
            <a:pPr algn="just">
              <a:lnSpc>
                <a:spcPts val="2655"/>
              </a:lnSpc>
            </a:pPr>
            <a:r>
              <a:rPr lang="en-US" sz="1896">
                <a:solidFill>
                  <a:srgbClr val="FFFFFF"/>
                </a:solidFill>
                <a:latin typeface="Roboto"/>
                <a:ea typeface="Roboto"/>
                <a:cs typeface="Roboto"/>
                <a:sym typeface="Roboto"/>
              </a:rPr>
              <a:t>1. </a:t>
            </a:r>
            <a:r>
              <a:rPr lang="en-US" sz="1896" b="true">
                <a:solidFill>
                  <a:srgbClr val="FFFFFF"/>
                </a:solidFill>
                <a:latin typeface="Roboto Bold"/>
                <a:ea typeface="Roboto Bold"/>
                <a:cs typeface="Roboto Bold"/>
                <a:sym typeface="Roboto Bold"/>
              </a:rPr>
              <a:t>SQL Injection (SQLi) </a:t>
            </a:r>
          </a:p>
          <a:p>
            <a:pPr algn="just">
              <a:lnSpc>
                <a:spcPts val="2655"/>
              </a:lnSpc>
            </a:pPr>
          </a:p>
          <a:p>
            <a:pPr algn="just">
              <a:lnSpc>
                <a:spcPts val="2655"/>
              </a:lnSpc>
            </a:pPr>
            <a:r>
              <a:rPr lang="en-US" sz="1896">
                <a:solidFill>
                  <a:srgbClr val="FFFFFF"/>
                </a:solidFill>
                <a:latin typeface="Roboto"/>
                <a:ea typeface="Roboto"/>
                <a:cs typeface="Roboto"/>
                <a:sym typeface="Roboto"/>
              </a:rPr>
              <a:t>· Vulnerability: Injecting malicious SQL code to manipulate database queries. </a:t>
            </a:r>
          </a:p>
          <a:p>
            <a:pPr algn="just">
              <a:lnSpc>
                <a:spcPts val="2655"/>
              </a:lnSpc>
            </a:pPr>
            <a:r>
              <a:rPr lang="en-US" sz="1896">
                <a:solidFill>
                  <a:srgbClr val="FFFFFF"/>
                </a:solidFill>
                <a:latin typeface="Roboto"/>
                <a:ea typeface="Roboto"/>
                <a:cs typeface="Roboto"/>
                <a:sym typeface="Roboto"/>
              </a:rPr>
              <a:t>· Impact: Unauthorized data access, modification, or deletion. </a:t>
            </a:r>
          </a:p>
          <a:p>
            <a:pPr algn="just">
              <a:lnSpc>
                <a:spcPts val="2655"/>
              </a:lnSpc>
            </a:pPr>
            <a:r>
              <a:rPr lang="en-US" sz="1896">
                <a:solidFill>
                  <a:srgbClr val="FFFFFF"/>
                </a:solidFill>
                <a:latin typeface="Roboto"/>
                <a:ea typeface="Roboto"/>
                <a:cs typeface="Roboto"/>
                <a:sym typeface="Roboto"/>
              </a:rPr>
              <a:t>· Prevention: Use parameterized queries, input validation, and limit database privileges. </a:t>
            </a:r>
          </a:p>
          <a:p>
            <a:pPr algn="just">
              <a:lnSpc>
                <a:spcPts val="2655"/>
              </a:lnSpc>
            </a:pPr>
          </a:p>
          <a:p>
            <a:pPr algn="just">
              <a:lnSpc>
                <a:spcPts val="2655"/>
              </a:lnSpc>
            </a:pPr>
            <a:r>
              <a:rPr lang="en-US" sz="1896">
                <a:solidFill>
                  <a:srgbClr val="FFFFFF"/>
                </a:solidFill>
                <a:latin typeface="Roboto"/>
                <a:ea typeface="Roboto"/>
                <a:cs typeface="Roboto"/>
                <a:sym typeface="Roboto"/>
              </a:rPr>
              <a:t>2. </a:t>
            </a:r>
            <a:r>
              <a:rPr lang="en-US" sz="1896" b="true">
                <a:solidFill>
                  <a:srgbClr val="FFFFFF"/>
                </a:solidFill>
                <a:latin typeface="Roboto Bold"/>
                <a:ea typeface="Roboto Bold"/>
                <a:cs typeface="Roboto Bold"/>
                <a:sym typeface="Roboto Bold"/>
              </a:rPr>
              <a:t>Cross-Site Scripting (XSS) </a:t>
            </a:r>
          </a:p>
          <a:p>
            <a:pPr algn="just">
              <a:lnSpc>
                <a:spcPts val="2655"/>
              </a:lnSpc>
            </a:pPr>
          </a:p>
          <a:p>
            <a:pPr algn="just">
              <a:lnSpc>
                <a:spcPts val="2655"/>
              </a:lnSpc>
            </a:pPr>
            <a:r>
              <a:rPr lang="en-US" sz="1896">
                <a:solidFill>
                  <a:srgbClr val="FFFFFF"/>
                </a:solidFill>
                <a:latin typeface="Roboto"/>
                <a:ea typeface="Roboto"/>
                <a:cs typeface="Roboto"/>
                <a:sym typeface="Roboto"/>
              </a:rPr>
              <a:t>· Vulnerability: Injecting malicious JavaScript code to steal user data or take control. </a:t>
            </a:r>
          </a:p>
          <a:p>
            <a:pPr algn="just">
              <a:lnSpc>
                <a:spcPts val="2655"/>
              </a:lnSpc>
            </a:pPr>
            <a:r>
              <a:rPr lang="en-US" sz="1896">
                <a:solidFill>
                  <a:srgbClr val="FFFFFF"/>
                </a:solidFill>
                <a:latin typeface="Roboto"/>
                <a:ea typeface="Roboto"/>
                <a:cs typeface="Roboto"/>
                <a:sym typeface="Roboto"/>
              </a:rPr>
              <a:t>· Impact: Session hijacking, sensitive data theft, or malware distribution. </a:t>
            </a:r>
          </a:p>
          <a:p>
            <a:pPr algn="just">
              <a:lnSpc>
                <a:spcPts val="2655"/>
              </a:lnSpc>
            </a:pPr>
            <a:r>
              <a:rPr lang="en-US" sz="1896">
                <a:solidFill>
                  <a:srgbClr val="FFFFFF"/>
                </a:solidFill>
                <a:latin typeface="Roboto"/>
                <a:ea typeface="Roboto"/>
                <a:cs typeface="Roboto"/>
                <a:sym typeface="Roboto"/>
              </a:rPr>
              <a:t>· Prevention: Validate user input, encode output, and implement Content Security Policy (CSP). </a:t>
            </a:r>
          </a:p>
          <a:p>
            <a:pPr algn="just" marL="0" indent="0" lvl="1">
              <a:lnSpc>
                <a:spcPts val="265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31003" y="1610722"/>
            <a:ext cx="5988602" cy="3467086"/>
          </a:xfrm>
          <a:custGeom>
            <a:avLst/>
            <a:gdLst/>
            <a:ahLst/>
            <a:cxnLst/>
            <a:rect r="r" b="b" t="t" l="l"/>
            <a:pathLst>
              <a:path h="3467086" w="5988602">
                <a:moveTo>
                  <a:pt x="0" y="0"/>
                </a:moveTo>
                <a:lnTo>
                  <a:pt x="5988603" y="0"/>
                </a:lnTo>
                <a:lnTo>
                  <a:pt x="5988603" y="3467085"/>
                </a:lnTo>
                <a:lnTo>
                  <a:pt x="0" y="3467085"/>
                </a:lnTo>
                <a:lnTo>
                  <a:pt x="0" y="0"/>
                </a:lnTo>
                <a:close/>
              </a:path>
            </a:pathLst>
          </a:custGeom>
          <a:blipFill>
            <a:blip r:embed="rId5">
              <a:alphaModFix amt="79000"/>
            </a:blip>
            <a:stretch>
              <a:fillRect l="0" t="0" r="0" b="0"/>
            </a:stretch>
          </a:blipFill>
        </p:spPr>
      </p:sp>
      <p:sp>
        <p:nvSpPr>
          <p:cNvPr name="TextBox 5" id="5"/>
          <p:cNvSpPr txBox="true"/>
          <p:nvPr/>
        </p:nvSpPr>
        <p:spPr>
          <a:xfrm rot="0">
            <a:off x="2191631" y="732586"/>
            <a:ext cx="7291946" cy="3212016"/>
          </a:xfrm>
          <a:prstGeom prst="rect">
            <a:avLst/>
          </a:prstGeom>
        </p:spPr>
        <p:txBody>
          <a:bodyPr anchor="t" rtlCol="false" tIns="0" lIns="0" bIns="0" rIns="0">
            <a:spAutoFit/>
          </a:bodyPr>
          <a:lstStyle/>
          <a:p>
            <a:pPr algn="l">
              <a:lnSpc>
                <a:spcPts val="5906"/>
              </a:lnSpc>
            </a:pPr>
            <a:r>
              <a:rPr lang="en-US" sz="7203" spc="-252">
                <a:solidFill>
                  <a:srgbClr val="00D9FF"/>
                </a:solidFill>
                <a:latin typeface="Cheddar"/>
                <a:ea typeface="Cheddar"/>
                <a:cs typeface="Cheddar"/>
                <a:sym typeface="Cheddar"/>
              </a:rPr>
              <a:t>COMMON TYPES OF VULNERABILITIES IN WEB APPLICATIONS</a:t>
            </a:r>
          </a:p>
          <a:p>
            <a:pPr algn="l" marL="0" indent="0" lvl="1">
              <a:lnSpc>
                <a:spcPts val="5906"/>
              </a:lnSpc>
              <a:spcBef>
                <a:spcPct val="0"/>
              </a:spcBef>
            </a:pPr>
          </a:p>
        </p:txBody>
      </p:sp>
      <p:sp>
        <p:nvSpPr>
          <p:cNvPr name="TextBox 6" id="6"/>
          <p:cNvSpPr txBox="true"/>
          <p:nvPr/>
        </p:nvSpPr>
        <p:spPr>
          <a:xfrm rot="0">
            <a:off x="2191631" y="4251181"/>
            <a:ext cx="7843253" cy="5666822"/>
          </a:xfrm>
          <a:prstGeom prst="rect">
            <a:avLst/>
          </a:prstGeom>
        </p:spPr>
        <p:txBody>
          <a:bodyPr anchor="t" rtlCol="false" tIns="0" lIns="0" bIns="0" rIns="0">
            <a:spAutoFit/>
          </a:bodyPr>
          <a:lstStyle/>
          <a:p>
            <a:pPr algn="just">
              <a:lnSpc>
                <a:spcPts val="2655"/>
              </a:lnSpc>
            </a:pPr>
            <a:r>
              <a:rPr lang="en-US" sz="1896">
                <a:solidFill>
                  <a:srgbClr val="FFFFFF"/>
                </a:solidFill>
                <a:latin typeface="Roboto"/>
                <a:ea typeface="Roboto"/>
                <a:cs typeface="Roboto"/>
                <a:sym typeface="Roboto"/>
              </a:rPr>
              <a:t>3. </a:t>
            </a:r>
            <a:r>
              <a:rPr lang="en-US" sz="1896" b="true">
                <a:solidFill>
                  <a:srgbClr val="FFFFFF"/>
                </a:solidFill>
                <a:latin typeface="Roboto Bold"/>
                <a:ea typeface="Roboto Bold"/>
                <a:cs typeface="Roboto Bold"/>
                <a:sym typeface="Roboto Bold"/>
              </a:rPr>
              <a:t>Cross-Site Request Forgery (CSRF) </a:t>
            </a:r>
          </a:p>
          <a:p>
            <a:pPr algn="just">
              <a:lnSpc>
                <a:spcPts val="2655"/>
              </a:lnSpc>
            </a:pPr>
          </a:p>
          <a:p>
            <a:pPr algn="just">
              <a:lnSpc>
                <a:spcPts val="2655"/>
              </a:lnSpc>
            </a:pPr>
            <a:r>
              <a:rPr lang="en-US" sz="1896">
                <a:solidFill>
                  <a:srgbClr val="FFFFFF"/>
                </a:solidFill>
                <a:latin typeface="Roboto"/>
                <a:ea typeface="Roboto"/>
                <a:cs typeface="Roboto"/>
                <a:sym typeface="Roboto"/>
              </a:rPr>
              <a:t>· Vulnerability: Trick users into performing unintended actions. </a:t>
            </a:r>
          </a:p>
          <a:p>
            <a:pPr algn="just">
              <a:lnSpc>
                <a:spcPts val="2655"/>
              </a:lnSpc>
            </a:pPr>
            <a:r>
              <a:rPr lang="en-US" sz="1896">
                <a:solidFill>
                  <a:srgbClr val="FFFFFF"/>
                </a:solidFill>
                <a:latin typeface="Roboto"/>
                <a:ea typeface="Roboto"/>
                <a:cs typeface="Roboto"/>
                <a:sym typeface="Roboto"/>
              </a:rPr>
              <a:t>· Impact: Unauthorized transactions, data modification, or account takeover. </a:t>
            </a:r>
          </a:p>
          <a:p>
            <a:pPr algn="just">
              <a:lnSpc>
                <a:spcPts val="2655"/>
              </a:lnSpc>
            </a:pPr>
            <a:r>
              <a:rPr lang="en-US" sz="1896">
                <a:solidFill>
                  <a:srgbClr val="FFFFFF"/>
                </a:solidFill>
                <a:latin typeface="Roboto"/>
                <a:ea typeface="Roboto"/>
                <a:cs typeface="Roboto"/>
                <a:sym typeface="Roboto"/>
              </a:rPr>
              <a:t>· Prevention: Implement token-based validation, header-based validation, or Same-Origin Policy. </a:t>
            </a:r>
          </a:p>
          <a:p>
            <a:pPr algn="just">
              <a:lnSpc>
                <a:spcPts val="2655"/>
              </a:lnSpc>
            </a:pPr>
          </a:p>
          <a:p>
            <a:pPr algn="just">
              <a:lnSpc>
                <a:spcPts val="2655"/>
              </a:lnSpc>
            </a:pPr>
            <a:r>
              <a:rPr lang="en-US" sz="1896">
                <a:solidFill>
                  <a:srgbClr val="FFFFFF"/>
                </a:solidFill>
                <a:latin typeface="Roboto"/>
                <a:ea typeface="Roboto"/>
                <a:cs typeface="Roboto"/>
                <a:sym typeface="Roboto"/>
              </a:rPr>
              <a:t>4. </a:t>
            </a:r>
            <a:r>
              <a:rPr lang="en-US" sz="1896" b="true">
                <a:solidFill>
                  <a:srgbClr val="FFFFFF"/>
                </a:solidFill>
                <a:latin typeface="Roboto Bold"/>
                <a:ea typeface="Roboto Bold"/>
                <a:cs typeface="Roboto Bold"/>
                <a:sym typeface="Roboto Bold"/>
              </a:rPr>
              <a:t>Authentication and Authorization Weaknesses </a:t>
            </a:r>
          </a:p>
          <a:p>
            <a:pPr algn="just">
              <a:lnSpc>
                <a:spcPts val="2655"/>
              </a:lnSpc>
            </a:pPr>
          </a:p>
          <a:p>
            <a:pPr algn="just">
              <a:lnSpc>
                <a:spcPts val="2655"/>
              </a:lnSpc>
            </a:pPr>
            <a:r>
              <a:rPr lang="en-US" sz="1896">
                <a:solidFill>
                  <a:srgbClr val="FFFFFF"/>
                </a:solidFill>
                <a:latin typeface="Roboto"/>
                <a:ea typeface="Roboto"/>
                <a:cs typeface="Roboto"/>
                <a:sym typeface="Roboto"/>
              </a:rPr>
              <a:t>· Vulnerability: Poor password storage, weak login mechanisms, or inadequate access control. </a:t>
            </a:r>
          </a:p>
          <a:p>
            <a:pPr algn="just">
              <a:lnSpc>
                <a:spcPts val="2655"/>
              </a:lnSpc>
            </a:pPr>
            <a:r>
              <a:rPr lang="en-US" sz="1896">
                <a:solidFill>
                  <a:srgbClr val="FFFFFF"/>
                </a:solidFill>
                <a:latin typeface="Roboto"/>
                <a:ea typeface="Roboto"/>
                <a:cs typeface="Roboto"/>
                <a:sym typeface="Roboto"/>
              </a:rPr>
              <a:t>· Impact: Unauthorized access, data breaches, or privilege escalation. </a:t>
            </a:r>
          </a:p>
          <a:p>
            <a:pPr algn="just">
              <a:lnSpc>
                <a:spcPts val="2655"/>
              </a:lnSpc>
            </a:pPr>
            <a:r>
              <a:rPr lang="en-US" sz="1896">
                <a:solidFill>
                  <a:srgbClr val="FFFFFF"/>
                </a:solidFill>
                <a:latin typeface="Roboto"/>
                <a:ea typeface="Roboto"/>
                <a:cs typeface="Roboto"/>
                <a:sym typeface="Roboto"/>
              </a:rPr>
              <a:t>· Prevention: Implement secure password storage (e.g., bcrypt), multi-factor authentication, and role-based access control. </a:t>
            </a:r>
          </a:p>
          <a:p>
            <a:pPr algn="just">
              <a:lnSpc>
                <a:spcPts val="2655"/>
              </a:lnSpc>
            </a:pPr>
          </a:p>
          <a:p>
            <a:pPr algn="just" marL="0" indent="0" lvl="1">
              <a:lnSpc>
                <a:spcPts val="265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9391359" y="251373"/>
            <a:ext cx="9675594" cy="11692560"/>
          </a:xfrm>
          <a:custGeom>
            <a:avLst/>
            <a:gdLst/>
            <a:ahLst/>
            <a:cxnLst/>
            <a:rect r="r" b="b" t="t" l="l"/>
            <a:pathLst>
              <a:path h="11692560" w="9675594">
                <a:moveTo>
                  <a:pt x="9675594" y="0"/>
                </a:moveTo>
                <a:lnTo>
                  <a:pt x="0" y="0"/>
                </a:lnTo>
                <a:lnTo>
                  <a:pt x="0" y="11692560"/>
                </a:lnTo>
                <a:lnTo>
                  <a:pt x="9675594" y="11692560"/>
                </a:lnTo>
                <a:lnTo>
                  <a:pt x="9675594" y="0"/>
                </a:lnTo>
                <a:close/>
              </a:path>
            </a:pathLst>
          </a:custGeom>
          <a:blipFill>
            <a:blip r:embed="rId5"/>
            <a:stretch>
              <a:fillRect l="0" t="0" r="0" b="0"/>
            </a:stretch>
          </a:blipFill>
        </p:spPr>
      </p:sp>
      <p:sp>
        <p:nvSpPr>
          <p:cNvPr name="TextBox 5" id="5"/>
          <p:cNvSpPr txBox="true"/>
          <p:nvPr/>
        </p:nvSpPr>
        <p:spPr>
          <a:xfrm rot="0">
            <a:off x="2099413" y="4095759"/>
            <a:ext cx="8847409" cy="2333072"/>
          </a:xfrm>
          <a:prstGeom prst="rect">
            <a:avLst/>
          </a:prstGeom>
        </p:spPr>
        <p:txBody>
          <a:bodyPr anchor="t" rtlCol="false" tIns="0" lIns="0" bIns="0" rIns="0">
            <a:spAutoFit/>
          </a:bodyPr>
          <a:lstStyle/>
          <a:p>
            <a:pPr algn="just">
              <a:lnSpc>
                <a:spcPts val="2655"/>
              </a:lnSpc>
            </a:pPr>
            <a:r>
              <a:rPr lang="en-US" sz="1896">
                <a:solidFill>
                  <a:srgbClr val="FFFFFF"/>
                </a:solidFill>
                <a:latin typeface="Roboto"/>
                <a:ea typeface="Roboto"/>
                <a:cs typeface="Roboto"/>
                <a:sym typeface="Roboto"/>
              </a:rPr>
              <a:t>5. </a:t>
            </a:r>
            <a:r>
              <a:rPr lang="en-US" sz="1896" b="true">
                <a:solidFill>
                  <a:srgbClr val="FFFFFF"/>
                </a:solidFill>
                <a:latin typeface="Roboto Bold"/>
                <a:ea typeface="Roboto Bold"/>
                <a:cs typeface="Roboto Bold"/>
                <a:sym typeface="Roboto Bold"/>
              </a:rPr>
              <a:t>Input Validation and Sanitization Weaknesses </a:t>
            </a:r>
          </a:p>
          <a:p>
            <a:pPr algn="just">
              <a:lnSpc>
                <a:spcPts val="2655"/>
              </a:lnSpc>
            </a:pPr>
          </a:p>
          <a:p>
            <a:pPr algn="just">
              <a:lnSpc>
                <a:spcPts val="2655"/>
              </a:lnSpc>
            </a:pPr>
            <a:r>
              <a:rPr lang="en-US" sz="1896">
                <a:solidFill>
                  <a:srgbClr val="FFFFFF"/>
                </a:solidFill>
                <a:latin typeface="Roboto"/>
                <a:ea typeface="Roboto"/>
                <a:cs typeface="Roboto"/>
                <a:sym typeface="Roboto"/>
              </a:rPr>
              <a:t>· Vulnerability: Failing to validate and sanitize user input. </a:t>
            </a:r>
          </a:p>
          <a:p>
            <a:pPr algn="just">
              <a:lnSpc>
                <a:spcPts val="2655"/>
              </a:lnSpc>
            </a:pPr>
            <a:r>
              <a:rPr lang="en-US" sz="1896">
                <a:solidFill>
                  <a:srgbClr val="FFFFFF"/>
                </a:solidFill>
                <a:latin typeface="Roboto"/>
                <a:ea typeface="Roboto"/>
                <a:cs typeface="Roboto"/>
                <a:sym typeface="Roboto"/>
              </a:rPr>
              <a:t>· Impact: XSS, SQLi, or command injection attacks. </a:t>
            </a:r>
          </a:p>
          <a:p>
            <a:pPr algn="just">
              <a:lnSpc>
                <a:spcPts val="2655"/>
              </a:lnSpc>
            </a:pPr>
            <a:r>
              <a:rPr lang="en-US" sz="1896">
                <a:solidFill>
                  <a:srgbClr val="FFFFFF"/>
                </a:solidFill>
                <a:latin typeface="Roboto"/>
                <a:ea typeface="Roboto"/>
                <a:cs typeface="Roboto"/>
                <a:sym typeface="Roboto"/>
              </a:rPr>
              <a:t>· Prevention: Validate and sanitize user input using whitelisting, encoding, or escaping.</a:t>
            </a:r>
          </a:p>
          <a:p>
            <a:pPr algn="just" marL="0" indent="0" lvl="1">
              <a:lnSpc>
                <a:spcPts val="265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288667" y="1536646"/>
            <a:ext cx="6999333" cy="6185661"/>
          </a:xfrm>
          <a:custGeom>
            <a:avLst/>
            <a:gdLst/>
            <a:ahLst/>
            <a:cxnLst/>
            <a:rect r="r" b="b" t="t" l="l"/>
            <a:pathLst>
              <a:path h="6185661" w="6999333">
                <a:moveTo>
                  <a:pt x="0" y="0"/>
                </a:moveTo>
                <a:lnTo>
                  <a:pt x="6999333" y="0"/>
                </a:lnTo>
                <a:lnTo>
                  <a:pt x="6999333" y="6185661"/>
                </a:lnTo>
                <a:lnTo>
                  <a:pt x="0" y="6185661"/>
                </a:lnTo>
                <a:lnTo>
                  <a:pt x="0" y="0"/>
                </a:lnTo>
                <a:close/>
              </a:path>
            </a:pathLst>
          </a:custGeom>
          <a:blipFill>
            <a:blip r:embed="rId5">
              <a:alphaModFix amt="85000"/>
            </a:blip>
            <a:stretch>
              <a:fillRect l="0" t="0" r="0" b="0"/>
            </a:stretch>
          </a:blipFill>
        </p:spPr>
      </p:sp>
      <p:sp>
        <p:nvSpPr>
          <p:cNvPr name="TextBox 5" id="5"/>
          <p:cNvSpPr txBox="true"/>
          <p:nvPr/>
        </p:nvSpPr>
        <p:spPr>
          <a:xfrm rot="0">
            <a:off x="2099413" y="4095759"/>
            <a:ext cx="8847409" cy="5333447"/>
          </a:xfrm>
          <a:prstGeom prst="rect">
            <a:avLst/>
          </a:prstGeom>
        </p:spPr>
        <p:txBody>
          <a:bodyPr anchor="t" rtlCol="false" tIns="0" lIns="0" bIns="0" rIns="0">
            <a:spAutoFit/>
          </a:bodyPr>
          <a:lstStyle/>
          <a:p>
            <a:pPr algn="just">
              <a:lnSpc>
                <a:spcPts val="2655"/>
              </a:lnSpc>
              <a:spcBef>
                <a:spcPct val="0"/>
              </a:spcBef>
            </a:pPr>
            <a:r>
              <a:rPr lang="en-US" sz="1896" strike="noStrike" u="none">
                <a:solidFill>
                  <a:srgbClr val="FFFFFF"/>
                </a:solidFill>
                <a:latin typeface="Roboto"/>
                <a:ea typeface="Roboto"/>
                <a:cs typeface="Roboto"/>
                <a:sym typeface="Roboto"/>
              </a:rPr>
              <a:t>Assessing Vulnerability Severity</a:t>
            </a:r>
          </a:p>
          <a:p>
            <a:pPr algn="just">
              <a:lnSpc>
                <a:spcPts val="2655"/>
              </a:lnSpc>
              <a:spcBef>
                <a:spcPct val="0"/>
              </a:spcBef>
            </a:pPr>
          </a:p>
          <a:p>
            <a:pPr algn="just">
              <a:lnSpc>
                <a:spcPts val="2655"/>
              </a:lnSpc>
              <a:spcBef>
                <a:spcPct val="0"/>
              </a:spcBef>
            </a:pPr>
            <a:r>
              <a:rPr lang="en-US" sz="1896" strike="noStrike" u="none">
                <a:solidFill>
                  <a:srgbClr val="FFFFFF"/>
                </a:solidFill>
                <a:latin typeface="Roboto"/>
                <a:ea typeface="Roboto"/>
                <a:cs typeface="Roboto"/>
                <a:sym typeface="Roboto"/>
              </a:rPr>
              <a:t>1. </a:t>
            </a:r>
            <a:r>
              <a:rPr lang="en-US" b="true" sz="1896" strike="noStrike" u="none">
                <a:solidFill>
                  <a:srgbClr val="FFFFFF"/>
                </a:solidFill>
                <a:latin typeface="Roboto Bold"/>
                <a:ea typeface="Roboto Bold"/>
                <a:cs typeface="Roboto Bold"/>
                <a:sym typeface="Roboto Bold"/>
              </a:rPr>
              <a:t>Impact</a:t>
            </a:r>
          </a:p>
          <a:p>
            <a:pPr algn="just">
              <a:lnSpc>
                <a:spcPts val="2655"/>
              </a:lnSpc>
              <a:spcBef>
                <a:spcPct val="0"/>
              </a:spcBef>
            </a:pPr>
            <a:r>
              <a:rPr lang="en-US" sz="1896" strike="noStrike" u="none">
                <a:solidFill>
                  <a:srgbClr val="FFFFFF"/>
                </a:solidFill>
                <a:latin typeface="Roboto"/>
                <a:ea typeface="Roboto"/>
                <a:cs typeface="Roboto"/>
                <a:sym typeface="Roboto"/>
              </a:rPr>
              <a:t>Definition: This factor addresses the potential damage or consequences that could occur if the vulnerability is successfully exploited.</a:t>
            </a:r>
          </a:p>
          <a:p>
            <a:pPr algn="just">
              <a:lnSpc>
                <a:spcPts val="2655"/>
              </a:lnSpc>
              <a:spcBef>
                <a:spcPct val="0"/>
              </a:spcBef>
            </a:pPr>
            <a:r>
              <a:rPr lang="en-US" sz="1896" strike="noStrike" u="none">
                <a:solidFill>
                  <a:srgbClr val="FFFFFF"/>
                </a:solidFill>
                <a:latin typeface="Roboto"/>
                <a:ea typeface="Roboto"/>
                <a:cs typeface="Roboto"/>
                <a:sym typeface="Roboto"/>
              </a:rPr>
              <a:t>Details: Impacts can include loss of sensitive data, financial loss, reputational damage, operational disruption, and legal consequences—the more severe the impact, the higher the vulnerability's severity rating.</a:t>
            </a:r>
          </a:p>
          <a:p>
            <a:pPr algn="just">
              <a:lnSpc>
                <a:spcPts val="2655"/>
              </a:lnSpc>
              <a:spcBef>
                <a:spcPct val="0"/>
              </a:spcBef>
            </a:pPr>
            <a:r>
              <a:rPr lang="en-US" sz="1896" strike="noStrike" u="none">
                <a:solidFill>
                  <a:srgbClr val="FFFFFF"/>
                </a:solidFill>
                <a:latin typeface="Roboto"/>
                <a:ea typeface="Roboto"/>
                <a:cs typeface="Roboto"/>
                <a:sym typeface="Roboto"/>
              </a:rPr>
              <a:t>2. </a:t>
            </a:r>
            <a:r>
              <a:rPr lang="en-US" b="true" sz="1896" strike="noStrike" u="none">
                <a:solidFill>
                  <a:srgbClr val="FFFFFF"/>
                </a:solidFill>
                <a:latin typeface="Roboto Bold"/>
                <a:ea typeface="Roboto Bold"/>
                <a:cs typeface="Roboto Bold"/>
                <a:sym typeface="Roboto Bold"/>
              </a:rPr>
              <a:t>Exploitability</a:t>
            </a:r>
          </a:p>
          <a:p>
            <a:pPr algn="just">
              <a:lnSpc>
                <a:spcPts val="2655"/>
              </a:lnSpc>
              <a:spcBef>
                <a:spcPct val="0"/>
              </a:spcBef>
            </a:pPr>
            <a:r>
              <a:rPr lang="en-US" sz="1896" strike="noStrike" u="none">
                <a:solidFill>
                  <a:srgbClr val="FFFFFF"/>
                </a:solidFill>
                <a:latin typeface="Roboto"/>
                <a:ea typeface="Roboto"/>
                <a:cs typeface="Roboto"/>
                <a:sym typeface="Roboto"/>
              </a:rPr>
              <a:t>Definition: This assesses how easily an attacker can exploit the vulnerability.</a:t>
            </a:r>
          </a:p>
          <a:p>
            <a:pPr algn="just">
              <a:lnSpc>
                <a:spcPts val="2655"/>
              </a:lnSpc>
              <a:spcBef>
                <a:spcPct val="0"/>
              </a:spcBef>
            </a:pPr>
            <a:r>
              <a:rPr lang="en-US" sz="1896" strike="noStrike" u="none">
                <a:solidFill>
                  <a:srgbClr val="FFFFFF"/>
                </a:solidFill>
                <a:latin typeface="Roboto"/>
                <a:ea typeface="Roboto"/>
                <a:cs typeface="Roboto"/>
                <a:sym typeface="Roboto"/>
              </a:rPr>
              <a:t>Details: Factors influencing exploitability include the complexity of the attack, the required skill level of the attacker, and the availability of automated tools or scripts that can exploit the weakness. A vulnerability that is easy to exploit will typically be rated higher in severity.</a:t>
            </a:r>
          </a:p>
          <a:p>
            <a:pPr algn="just">
              <a:lnSpc>
                <a:spcPts val="2655"/>
              </a:lnSpc>
              <a:spcBef>
                <a:spcPct val="0"/>
              </a:spcBef>
            </a:pPr>
          </a:p>
          <a:p>
            <a:pPr algn="just" marL="0" indent="0" lvl="1">
              <a:lnSpc>
                <a:spcPts val="2655"/>
              </a:lnSpc>
              <a:spcBef>
                <a:spcPct val="0"/>
              </a:spcBef>
            </a:pPr>
          </a:p>
        </p:txBody>
      </p:sp>
      <p:sp>
        <p:nvSpPr>
          <p:cNvPr name="Freeform 6" id="6"/>
          <p:cNvSpPr/>
          <p:nvPr/>
        </p:nvSpPr>
        <p:spPr>
          <a:xfrm flipH="false" flipV="false" rot="0">
            <a:off x="1181100" y="15798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alphaModFix amt="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200548" y="4473924"/>
            <a:ext cx="6999333" cy="6185661"/>
          </a:xfrm>
          <a:custGeom>
            <a:avLst/>
            <a:gdLst/>
            <a:ahLst/>
            <a:cxnLst/>
            <a:rect r="r" b="b" t="t" l="l"/>
            <a:pathLst>
              <a:path h="6185661" w="6999333">
                <a:moveTo>
                  <a:pt x="0" y="0"/>
                </a:moveTo>
                <a:lnTo>
                  <a:pt x="6999334" y="0"/>
                </a:lnTo>
                <a:lnTo>
                  <a:pt x="6999334" y="6185661"/>
                </a:lnTo>
                <a:lnTo>
                  <a:pt x="0" y="6185661"/>
                </a:lnTo>
                <a:lnTo>
                  <a:pt x="0" y="0"/>
                </a:lnTo>
                <a:close/>
              </a:path>
            </a:pathLst>
          </a:custGeom>
          <a:blipFill>
            <a:blip r:embed="rId5">
              <a:alphaModFix amt="82000"/>
            </a:blip>
            <a:stretch>
              <a:fillRect l="0" t="0" r="0" b="0"/>
            </a:stretch>
          </a:blipFill>
        </p:spPr>
      </p:sp>
      <p:sp>
        <p:nvSpPr>
          <p:cNvPr name="Freeform 5" id="5"/>
          <p:cNvSpPr/>
          <p:nvPr/>
        </p:nvSpPr>
        <p:spPr>
          <a:xfrm flipH="false" flipV="false" rot="0">
            <a:off x="1955140" y="2286327"/>
            <a:ext cx="9135953" cy="4921995"/>
          </a:xfrm>
          <a:custGeom>
            <a:avLst/>
            <a:gdLst/>
            <a:ahLst/>
            <a:cxnLst/>
            <a:rect r="r" b="b" t="t" l="l"/>
            <a:pathLst>
              <a:path h="4921995" w="9135953">
                <a:moveTo>
                  <a:pt x="0" y="0"/>
                </a:moveTo>
                <a:lnTo>
                  <a:pt x="9135954" y="0"/>
                </a:lnTo>
                <a:lnTo>
                  <a:pt x="9135954" y="4921995"/>
                </a:lnTo>
                <a:lnTo>
                  <a:pt x="0" y="4921995"/>
                </a:lnTo>
                <a:lnTo>
                  <a:pt x="0" y="0"/>
                </a:lnTo>
                <a:close/>
              </a:path>
            </a:pathLst>
          </a:custGeom>
          <a:blipFill>
            <a:blip r:embed="rId6">
              <a:alphaModFix amt="56000"/>
            </a:blip>
            <a:stretch>
              <a:fillRect l="0" t="0" r="0" b="0"/>
            </a:stretch>
          </a:blipFill>
        </p:spPr>
      </p:sp>
      <p:sp>
        <p:nvSpPr>
          <p:cNvPr name="TextBox 6" id="6"/>
          <p:cNvSpPr txBox="true"/>
          <p:nvPr/>
        </p:nvSpPr>
        <p:spPr>
          <a:xfrm rot="0">
            <a:off x="2099413" y="4095759"/>
            <a:ext cx="8847409" cy="6000197"/>
          </a:xfrm>
          <a:prstGeom prst="rect">
            <a:avLst/>
          </a:prstGeom>
        </p:spPr>
        <p:txBody>
          <a:bodyPr anchor="t" rtlCol="false" tIns="0" lIns="0" bIns="0" rIns="0">
            <a:spAutoFit/>
          </a:bodyPr>
          <a:lstStyle/>
          <a:p>
            <a:pPr algn="just">
              <a:lnSpc>
                <a:spcPts val="2655"/>
              </a:lnSpc>
              <a:spcBef>
                <a:spcPct val="0"/>
              </a:spcBef>
            </a:pPr>
            <a:r>
              <a:rPr lang="en-US" sz="1896" strike="noStrike" u="none">
                <a:solidFill>
                  <a:srgbClr val="FFFFFF"/>
                </a:solidFill>
                <a:latin typeface="Roboto"/>
                <a:ea typeface="Roboto"/>
                <a:cs typeface="Roboto"/>
                <a:sym typeface="Roboto"/>
              </a:rPr>
              <a:t>Assessing Vulnerability Severity</a:t>
            </a:r>
          </a:p>
          <a:p>
            <a:pPr algn="just">
              <a:lnSpc>
                <a:spcPts val="2655"/>
              </a:lnSpc>
              <a:spcBef>
                <a:spcPct val="0"/>
              </a:spcBef>
            </a:pPr>
          </a:p>
          <a:p>
            <a:pPr algn="just">
              <a:lnSpc>
                <a:spcPts val="2655"/>
              </a:lnSpc>
              <a:spcBef>
                <a:spcPct val="0"/>
              </a:spcBef>
            </a:pPr>
            <a:r>
              <a:rPr lang="en-US" sz="1896" strike="noStrike" u="none">
                <a:solidFill>
                  <a:srgbClr val="FFFFFF"/>
                </a:solidFill>
                <a:latin typeface="Roboto"/>
                <a:ea typeface="Roboto"/>
                <a:cs typeface="Roboto"/>
                <a:sym typeface="Roboto"/>
              </a:rPr>
              <a:t>3. </a:t>
            </a:r>
            <a:r>
              <a:rPr lang="en-US" b="true" sz="1896" strike="noStrike" u="none">
                <a:solidFill>
                  <a:srgbClr val="FFFFFF"/>
                </a:solidFill>
                <a:latin typeface="Roboto Bold"/>
                <a:ea typeface="Roboto Bold"/>
                <a:cs typeface="Roboto Bold"/>
                <a:sym typeface="Roboto Bold"/>
              </a:rPr>
              <a:t>Likelihood of Exploitation</a:t>
            </a:r>
          </a:p>
          <a:p>
            <a:pPr algn="just" marL="409513" indent="-204757" lvl="1">
              <a:lnSpc>
                <a:spcPts val="2655"/>
              </a:lnSpc>
              <a:spcBef>
                <a:spcPct val="0"/>
              </a:spcBef>
              <a:buFont typeface="Arial"/>
              <a:buChar char="•"/>
            </a:pPr>
            <a:r>
              <a:rPr lang="en-US" sz="1896" strike="noStrike" u="none">
                <a:solidFill>
                  <a:srgbClr val="FFFFFF"/>
                </a:solidFill>
                <a:latin typeface="Roboto"/>
                <a:ea typeface="Roboto"/>
                <a:cs typeface="Roboto"/>
                <a:sym typeface="Roboto"/>
              </a:rPr>
              <a:t>Definition: This refers to the probability that the vulnerability will actually be exploited in the real world.</a:t>
            </a:r>
          </a:p>
          <a:p>
            <a:pPr algn="just" marL="409513" indent="-204757" lvl="1">
              <a:lnSpc>
                <a:spcPts val="2655"/>
              </a:lnSpc>
              <a:spcBef>
                <a:spcPct val="0"/>
              </a:spcBef>
              <a:buFont typeface="Arial"/>
              <a:buChar char="•"/>
            </a:pPr>
            <a:r>
              <a:rPr lang="en-US" sz="1896" strike="noStrike" u="none">
                <a:solidFill>
                  <a:srgbClr val="FFFFFF"/>
                </a:solidFill>
                <a:latin typeface="Roboto"/>
                <a:ea typeface="Roboto"/>
                <a:cs typeface="Roboto"/>
                <a:sym typeface="Roboto"/>
              </a:rPr>
              <a:t>Details: This factor considers current threat intelligence, the existence of active exploits, and historical data on similar vulnerabilities. A high likelihood indicates that organizations should prioritize addressing the vulnerability.</a:t>
            </a:r>
          </a:p>
          <a:p>
            <a:pPr algn="just">
              <a:lnSpc>
                <a:spcPts val="2655"/>
              </a:lnSpc>
              <a:spcBef>
                <a:spcPct val="0"/>
              </a:spcBef>
            </a:pPr>
            <a:r>
              <a:rPr lang="en-US" sz="1896" strike="noStrike" u="none">
                <a:solidFill>
                  <a:srgbClr val="FFFFFF"/>
                </a:solidFill>
                <a:latin typeface="Roboto"/>
                <a:ea typeface="Roboto"/>
                <a:cs typeface="Roboto"/>
                <a:sym typeface="Roboto"/>
              </a:rPr>
              <a:t>4. </a:t>
            </a:r>
            <a:r>
              <a:rPr lang="en-US" b="true" sz="1896" strike="noStrike" u="none">
                <a:solidFill>
                  <a:srgbClr val="FFFFFF"/>
                </a:solidFill>
                <a:latin typeface="Roboto Bold"/>
                <a:ea typeface="Roboto Bold"/>
                <a:cs typeface="Roboto Bold"/>
                <a:sym typeface="Roboto Bold"/>
              </a:rPr>
              <a:t>Attack Vector</a:t>
            </a:r>
          </a:p>
          <a:p>
            <a:pPr algn="just" marL="409513" indent="-204757" lvl="1">
              <a:lnSpc>
                <a:spcPts val="2655"/>
              </a:lnSpc>
              <a:spcBef>
                <a:spcPct val="0"/>
              </a:spcBef>
              <a:buFont typeface="Arial"/>
              <a:buChar char="•"/>
            </a:pPr>
            <a:r>
              <a:rPr lang="en-US" sz="1896" strike="noStrike" u="none">
                <a:solidFill>
                  <a:srgbClr val="FFFFFF"/>
                </a:solidFill>
                <a:latin typeface="Roboto"/>
                <a:ea typeface="Roboto"/>
                <a:cs typeface="Roboto"/>
                <a:sym typeface="Roboto"/>
              </a:rPr>
              <a:t>Definition: The methods through which an attacker might exploit the vulnerability, such as network access, physical access, or through user actions (social engineering, for example).</a:t>
            </a:r>
          </a:p>
          <a:p>
            <a:pPr algn="just" marL="409513" indent="-204757" lvl="1">
              <a:lnSpc>
                <a:spcPts val="2655"/>
              </a:lnSpc>
              <a:spcBef>
                <a:spcPct val="0"/>
              </a:spcBef>
              <a:buFont typeface="Arial"/>
              <a:buChar char="•"/>
            </a:pPr>
            <a:r>
              <a:rPr lang="en-US" sz="1896" strike="noStrike" u="none">
                <a:solidFill>
                  <a:srgbClr val="FFFFFF"/>
                </a:solidFill>
                <a:latin typeface="Roboto"/>
                <a:ea typeface="Roboto"/>
                <a:cs typeface="Roboto"/>
                <a:sym typeface="Roboto"/>
              </a:rPr>
              <a:t>Details: Vulnerabilities that can be exploited remotely over the internet generally have a higher severity ranking compared to those that require local access or physical presence.</a:t>
            </a:r>
          </a:p>
          <a:p>
            <a:pPr algn="just">
              <a:lnSpc>
                <a:spcPts val="2655"/>
              </a:lnSpc>
              <a:spcBef>
                <a:spcPct val="0"/>
              </a:spcBef>
            </a:pPr>
          </a:p>
          <a:p>
            <a:pPr algn="just">
              <a:lnSpc>
                <a:spcPts val="2655"/>
              </a:lnSpc>
              <a:spcBef>
                <a:spcPct val="0"/>
              </a:spcBef>
            </a:pPr>
          </a:p>
          <a:p>
            <a:pPr algn="just" marL="0" indent="0" lvl="1">
              <a:lnSpc>
                <a:spcPts val="265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200548" y="4473924"/>
            <a:ext cx="6999333" cy="6185661"/>
          </a:xfrm>
          <a:custGeom>
            <a:avLst/>
            <a:gdLst/>
            <a:ahLst/>
            <a:cxnLst/>
            <a:rect r="r" b="b" t="t" l="l"/>
            <a:pathLst>
              <a:path h="6185661" w="6999333">
                <a:moveTo>
                  <a:pt x="0" y="0"/>
                </a:moveTo>
                <a:lnTo>
                  <a:pt x="6999334" y="0"/>
                </a:lnTo>
                <a:lnTo>
                  <a:pt x="6999334" y="6185661"/>
                </a:lnTo>
                <a:lnTo>
                  <a:pt x="0" y="6185661"/>
                </a:lnTo>
                <a:lnTo>
                  <a:pt x="0" y="0"/>
                </a:lnTo>
                <a:close/>
              </a:path>
            </a:pathLst>
          </a:custGeom>
          <a:blipFill>
            <a:blip r:embed="rId5">
              <a:alphaModFix amt="76000"/>
            </a:blip>
            <a:stretch>
              <a:fillRect l="0" t="0" r="0" b="0"/>
            </a:stretch>
          </a:blipFill>
        </p:spPr>
      </p:sp>
      <p:sp>
        <p:nvSpPr>
          <p:cNvPr name="Freeform 5" id="5"/>
          <p:cNvSpPr/>
          <p:nvPr/>
        </p:nvSpPr>
        <p:spPr>
          <a:xfrm flipH="false" flipV="false" rot="0">
            <a:off x="1693572" y="1982993"/>
            <a:ext cx="9506976" cy="5704186"/>
          </a:xfrm>
          <a:custGeom>
            <a:avLst/>
            <a:gdLst/>
            <a:ahLst/>
            <a:cxnLst/>
            <a:rect r="r" b="b" t="t" l="l"/>
            <a:pathLst>
              <a:path h="5704186" w="9506976">
                <a:moveTo>
                  <a:pt x="0" y="0"/>
                </a:moveTo>
                <a:lnTo>
                  <a:pt x="9506976" y="0"/>
                </a:lnTo>
                <a:lnTo>
                  <a:pt x="9506976" y="5704186"/>
                </a:lnTo>
                <a:lnTo>
                  <a:pt x="0" y="5704186"/>
                </a:lnTo>
                <a:lnTo>
                  <a:pt x="0" y="0"/>
                </a:lnTo>
                <a:close/>
              </a:path>
            </a:pathLst>
          </a:custGeom>
          <a:blipFill>
            <a:blip r:embed="rId6">
              <a:alphaModFix amt="63000"/>
            </a:blip>
            <a:stretch>
              <a:fillRect l="0" t="0" r="0" b="0"/>
            </a:stretch>
          </a:blipFill>
        </p:spPr>
      </p:sp>
      <p:sp>
        <p:nvSpPr>
          <p:cNvPr name="TextBox 6" id="6"/>
          <p:cNvSpPr txBox="true"/>
          <p:nvPr/>
        </p:nvSpPr>
        <p:spPr>
          <a:xfrm rot="0">
            <a:off x="2099413" y="2171842"/>
            <a:ext cx="8847409" cy="8333822"/>
          </a:xfrm>
          <a:prstGeom prst="rect">
            <a:avLst/>
          </a:prstGeom>
        </p:spPr>
        <p:txBody>
          <a:bodyPr anchor="t" rtlCol="false" tIns="0" lIns="0" bIns="0" rIns="0">
            <a:spAutoFit/>
          </a:bodyPr>
          <a:lstStyle/>
          <a:p>
            <a:pPr algn="just">
              <a:lnSpc>
                <a:spcPts val="2655"/>
              </a:lnSpc>
              <a:spcBef>
                <a:spcPct val="0"/>
              </a:spcBef>
            </a:pPr>
            <a:r>
              <a:rPr lang="en-US" sz="1896" strike="noStrike" u="none">
                <a:solidFill>
                  <a:srgbClr val="FFFFFF"/>
                </a:solidFill>
                <a:latin typeface="Roboto"/>
                <a:ea typeface="Roboto"/>
                <a:cs typeface="Roboto"/>
                <a:sym typeface="Roboto"/>
              </a:rPr>
              <a:t>Assessing Vulnerability Severity</a:t>
            </a:r>
          </a:p>
          <a:p>
            <a:pPr algn="just">
              <a:lnSpc>
                <a:spcPts val="2655"/>
              </a:lnSpc>
              <a:spcBef>
                <a:spcPct val="0"/>
              </a:spcBef>
            </a:pPr>
          </a:p>
          <a:p>
            <a:pPr algn="just">
              <a:lnSpc>
                <a:spcPts val="2655"/>
              </a:lnSpc>
              <a:spcBef>
                <a:spcPct val="0"/>
              </a:spcBef>
            </a:pPr>
            <a:r>
              <a:rPr lang="en-US" sz="1896" strike="noStrike" u="none">
                <a:solidFill>
                  <a:srgbClr val="FFFFFF"/>
                </a:solidFill>
                <a:latin typeface="Roboto"/>
                <a:ea typeface="Roboto"/>
                <a:cs typeface="Roboto"/>
                <a:sym typeface="Roboto"/>
              </a:rPr>
              <a:t>5. </a:t>
            </a:r>
            <a:r>
              <a:rPr lang="en-US" b="true" sz="1896" strike="noStrike" u="none">
                <a:solidFill>
                  <a:srgbClr val="FFFFFF"/>
                </a:solidFill>
                <a:latin typeface="Roboto Bold"/>
                <a:ea typeface="Roboto Bold"/>
                <a:cs typeface="Roboto Bold"/>
                <a:sym typeface="Roboto Bold"/>
              </a:rPr>
              <a:t>Privileges Required</a:t>
            </a:r>
          </a:p>
          <a:p>
            <a:pPr algn="just">
              <a:lnSpc>
                <a:spcPts val="2655"/>
              </a:lnSpc>
              <a:spcBef>
                <a:spcPct val="0"/>
              </a:spcBef>
            </a:pPr>
            <a:r>
              <a:rPr lang="en-US" sz="1896" strike="noStrike" u="none">
                <a:solidFill>
                  <a:srgbClr val="FFFFFF"/>
                </a:solidFill>
                <a:latin typeface="Roboto"/>
                <a:ea typeface="Roboto"/>
                <a:cs typeface="Roboto"/>
                <a:sym typeface="Roboto"/>
              </a:rPr>
              <a:t>Definition: This factor looks at the level of access necessary for an attacker to exploit the vulnerability.</a:t>
            </a:r>
          </a:p>
          <a:p>
            <a:pPr algn="just">
              <a:lnSpc>
                <a:spcPts val="2655"/>
              </a:lnSpc>
              <a:spcBef>
                <a:spcPct val="0"/>
              </a:spcBef>
            </a:pPr>
            <a:r>
              <a:rPr lang="en-US" sz="1896" strike="noStrike" u="none">
                <a:solidFill>
                  <a:srgbClr val="FFFFFF"/>
                </a:solidFill>
                <a:latin typeface="Roboto"/>
                <a:ea typeface="Roboto"/>
                <a:cs typeface="Roboto"/>
                <a:sym typeface="Roboto"/>
              </a:rPr>
              <a:t>Details: Vulnerabilities that can be exploited without special privileges are typically rated higher than those that require administrative access, as they pose a greater risk to the general user environment.</a:t>
            </a:r>
          </a:p>
          <a:p>
            <a:pPr algn="just">
              <a:lnSpc>
                <a:spcPts val="2655"/>
              </a:lnSpc>
              <a:spcBef>
                <a:spcPct val="0"/>
              </a:spcBef>
            </a:pPr>
            <a:r>
              <a:rPr lang="en-US" sz="1896" strike="noStrike" u="none">
                <a:solidFill>
                  <a:srgbClr val="FFFFFF"/>
                </a:solidFill>
                <a:latin typeface="Roboto"/>
                <a:ea typeface="Roboto"/>
                <a:cs typeface="Roboto"/>
                <a:sym typeface="Roboto"/>
              </a:rPr>
              <a:t>6. </a:t>
            </a:r>
            <a:r>
              <a:rPr lang="en-US" b="true" sz="1896" strike="noStrike" u="none">
                <a:solidFill>
                  <a:srgbClr val="FFFFFF"/>
                </a:solidFill>
                <a:latin typeface="Roboto Bold"/>
                <a:ea typeface="Roboto Bold"/>
                <a:cs typeface="Roboto Bold"/>
                <a:sym typeface="Roboto Bold"/>
              </a:rPr>
              <a:t>User Interaction</a:t>
            </a:r>
          </a:p>
          <a:p>
            <a:pPr algn="just">
              <a:lnSpc>
                <a:spcPts val="2655"/>
              </a:lnSpc>
              <a:spcBef>
                <a:spcPct val="0"/>
              </a:spcBef>
            </a:pPr>
            <a:r>
              <a:rPr lang="en-US" sz="1896" strike="noStrike" u="none">
                <a:solidFill>
                  <a:srgbClr val="FFFFFF"/>
                </a:solidFill>
                <a:latin typeface="Roboto"/>
                <a:ea typeface="Roboto"/>
                <a:cs typeface="Roboto"/>
                <a:sym typeface="Roboto"/>
              </a:rPr>
              <a:t>Definition: This determines whether user interaction is required to exploit the vulnerability.</a:t>
            </a:r>
          </a:p>
          <a:p>
            <a:pPr algn="just">
              <a:lnSpc>
                <a:spcPts val="2655"/>
              </a:lnSpc>
              <a:spcBef>
                <a:spcPct val="0"/>
              </a:spcBef>
            </a:pPr>
            <a:r>
              <a:rPr lang="en-US" sz="1896" strike="noStrike" u="none">
                <a:solidFill>
                  <a:srgbClr val="FFFFFF"/>
                </a:solidFill>
                <a:latin typeface="Roboto"/>
                <a:ea typeface="Roboto"/>
                <a:cs typeface="Roboto"/>
                <a:sym typeface="Roboto"/>
              </a:rPr>
              <a:t>Details: Vulnerabilities that require no user involvement for exploitation are generally considered more severe, as they can be utilized without user awareness or intervention, increasing the risk.</a:t>
            </a:r>
          </a:p>
          <a:p>
            <a:pPr algn="just">
              <a:lnSpc>
                <a:spcPts val="2655"/>
              </a:lnSpc>
              <a:spcBef>
                <a:spcPct val="0"/>
              </a:spcBef>
            </a:pPr>
            <a:r>
              <a:rPr lang="en-US" sz="1896" strike="noStrike" u="none">
                <a:solidFill>
                  <a:srgbClr val="FFFFFF"/>
                </a:solidFill>
                <a:latin typeface="Roboto"/>
                <a:ea typeface="Roboto"/>
                <a:cs typeface="Roboto"/>
                <a:sym typeface="Roboto"/>
              </a:rPr>
              <a:t>7. </a:t>
            </a:r>
            <a:r>
              <a:rPr lang="en-US" b="true" sz="1896" strike="noStrike" u="none">
                <a:solidFill>
                  <a:srgbClr val="FFFFFF"/>
                </a:solidFill>
                <a:latin typeface="Roboto Bold"/>
                <a:ea typeface="Roboto Bold"/>
                <a:cs typeface="Roboto Bold"/>
                <a:sym typeface="Roboto Bold"/>
              </a:rPr>
              <a:t>Confidentiality, Integrity, and Availability (CIA) Impacts</a:t>
            </a:r>
          </a:p>
          <a:p>
            <a:pPr algn="just">
              <a:lnSpc>
                <a:spcPts val="2655"/>
              </a:lnSpc>
              <a:spcBef>
                <a:spcPct val="0"/>
              </a:spcBef>
            </a:pPr>
            <a:r>
              <a:rPr lang="en-US" sz="1896" strike="noStrike" u="none">
                <a:solidFill>
                  <a:srgbClr val="FFFFFF"/>
                </a:solidFill>
                <a:latin typeface="Roboto"/>
                <a:ea typeface="Roboto"/>
                <a:cs typeface="Roboto"/>
                <a:sym typeface="Roboto"/>
              </a:rPr>
              <a:t>Definition: This framework examines how a vulnerability affects the confidentiality (access to sensitive data), integrity (accuracy and reliability of data), and availability (system uptime) of systems and data.</a:t>
            </a:r>
          </a:p>
          <a:p>
            <a:pPr algn="just">
              <a:lnSpc>
                <a:spcPts val="2655"/>
              </a:lnSpc>
              <a:spcBef>
                <a:spcPct val="0"/>
              </a:spcBef>
            </a:pPr>
            <a:r>
              <a:rPr lang="en-US" sz="1896" strike="noStrike" u="none">
                <a:solidFill>
                  <a:srgbClr val="FFFFFF"/>
                </a:solidFill>
                <a:latin typeface="Roboto"/>
                <a:ea typeface="Roboto"/>
                <a:cs typeface="Roboto"/>
                <a:sym typeface="Roboto"/>
              </a:rPr>
              <a:t>Details: A significant breach in any of these areas can have serious consequences for an organization, thus elevating the severity ranking. For instance, a vulnerability that compromises sensitive data would have a high confidentiality impact and thus escalate its severity.</a:t>
            </a:r>
          </a:p>
          <a:p>
            <a:pPr algn="just">
              <a:lnSpc>
                <a:spcPts val="2655"/>
              </a:lnSpc>
              <a:spcBef>
                <a:spcPct val="0"/>
              </a:spcBef>
            </a:pPr>
          </a:p>
          <a:p>
            <a:pPr algn="just">
              <a:lnSpc>
                <a:spcPts val="2655"/>
              </a:lnSpc>
              <a:spcBef>
                <a:spcPct val="0"/>
              </a:spcBef>
            </a:pPr>
          </a:p>
          <a:p>
            <a:pPr algn="just" marL="0" indent="0" lvl="1">
              <a:lnSpc>
                <a:spcPts val="265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200548" y="4473924"/>
            <a:ext cx="6999333" cy="6185661"/>
          </a:xfrm>
          <a:custGeom>
            <a:avLst/>
            <a:gdLst/>
            <a:ahLst/>
            <a:cxnLst/>
            <a:rect r="r" b="b" t="t" l="l"/>
            <a:pathLst>
              <a:path h="6185661" w="6999333">
                <a:moveTo>
                  <a:pt x="0" y="0"/>
                </a:moveTo>
                <a:lnTo>
                  <a:pt x="6999334" y="0"/>
                </a:lnTo>
                <a:lnTo>
                  <a:pt x="6999334" y="6185661"/>
                </a:lnTo>
                <a:lnTo>
                  <a:pt x="0" y="6185661"/>
                </a:lnTo>
                <a:lnTo>
                  <a:pt x="0" y="0"/>
                </a:lnTo>
                <a:close/>
              </a:path>
            </a:pathLst>
          </a:custGeom>
          <a:blipFill>
            <a:blip r:embed="rId5">
              <a:alphaModFix amt="76000"/>
            </a:blip>
            <a:stretch>
              <a:fillRect l="0" t="0" r="0" b="0"/>
            </a:stretch>
          </a:blipFill>
        </p:spPr>
      </p:sp>
      <p:sp>
        <p:nvSpPr>
          <p:cNvPr name="TextBox 5" id="5"/>
          <p:cNvSpPr txBox="true"/>
          <p:nvPr/>
        </p:nvSpPr>
        <p:spPr>
          <a:xfrm rot="0">
            <a:off x="2099413" y="2171842"/>
            <a:ext cx="8847409" cy="8000447"/>
          </a:xfrm>
          <a:prstGeom prst="rect">
            <a:avLst/>
          </a:prstGeom>
        </p:spPr>
        <p:txBody>
          <a:bodyPr anchor="t" rtlCol="false" tIns="0" lIns="0" bIns="0" rIns="0">
            <a:spAutoFit/>
          </a:bodyPr>
          <a:lstStyle/>
          <a:p>
            <a:pPr algn="just">
              <a:lnSpc>
                <a:spcPts val="2655"/>
              </a:lnSpc>
              <a:spcBef>
                <a:spcPct val="0"/>
              </a:spcBef>
            </a:pPr>
            <a:r>
              <a:rPr lang="en-US" sz="1896" strike="noStrike" u="none">
                <a:solidFill>
                  <a:srgbClr val="FFFFFF"/>
                </a:solidFill>
                <a:latin typeface="Roboto"/>
                <a:ea typeface="Roboto"/>
                <a:cs typeface="Roboto"/>
                <a:sym typeface="Roboto"/>
              </a:rPr>
              <a:t>Assessing Vulnerability Severity</a:t>
            </a:r>
          </a:p>
          <a:p>
            <a:pPr algn="just">
              <a:lnSpc>
                <a:spcPts val="2655"/>
              </a:lnSpc>
              <a:spcBef>
                <a:spcPct val="0"/>
              </a:spcBef>
            </a:pPr>
          </a:p>
          <a:p>
            <a:pPr algn="just">
              <a:lnSpc>
                <a:spcPts val="2655"/>
              </a:lnSpc>
              <a:spcBef>
                <a:spcPct val="0"/>
              </a:spcBef>
            </a:pPr>
            <a:r>
              <a:rPr lang="en-US" b="true" sz="1896" strike="noStrike" u="none">
                <a:solidFill>
                  <a:srgbClr val="FFFFFF"/>
                </a:solidFill>
                <a:latin typeface="Roboto Bold"/>
                <a:ea typeface="Roboto Bold"/>
                <a:cs typeface="Roboto Bold"/>
                <a:sym typeface="Roboto Bold"/>
              </a:rPr>
              <a:t>Importance of Severity Ranking</a:t>
            </a:r>
          </a:p>
          <a:p>
            <a:pPr algn="just">
              <a:lnSpc>
                <a:spcPts val="2655"/>
              </a:lnSpc>
              <a:spcBef>
                <a:spcPct val="0"/>
              </a:spcBef>
            </a:pPr>
          </a:p>
          <a:p>
            <a:pPr algn="just">
              <a:lnSpc>
                <a:spcPts val="2655"/>
              </a:lnSpc>
              <a:spcBef>
                <a:spcPct val="0"/>
              </a:spcBef>
            </a:pPr>
            <a:r>
              <a:rPr lang="en-US" b="true" sz="1896" strike="noStrike" u="none">
                <a:solidFill>
                  <a:srgbClr val="FFFFFF"/>
                </a:solidFill>
                <a:latin typeface="Roboto Bold"/>
                <a:ea typeface="Roboto Bold"/>
                <a:cs typeface="Roboto Bold"/>
                <a:sym typeface="Roboto Bold"/>
              </a:rPr>
              <a:t>Prioritization</a:t>
            </a:r>
            <a:r>
              <a:rPr lang="en-US" sz="1896" strike="noStrike" u="none">
                <a:solidFill>
                  <a:srgbClr val="FFFFFF"/>
                </a:solidFill>
                <a:latin typeface="Roboto"/>
                <a:ea typeface="Roboto"/>
                <a:cs typeface="Roboto"/>
                <a:sym typeface="Roboto"/>
              </a:rPr>
              <a:t>: To address vulnerabilities that present the highest risk first, effective vulnerability management necessitates prioritizing. A severity ranking facilitates effective resource allocation for companies.</a:t>
            </a:r>
          </a:p>
          <a:p>
            <a:pPr algn="just">
              <a:lnSpc>
                <a:spcPts val="2655"/>
              </a:lnSpc>
              <a:spcBef>
                <a:spcPct val="0"/>
              </a:spcBef>
            </a:pPr>
            <a:r>
              <a:rPr lang="en-US" b="true" sz="1896" strike="noStrike" u="none">
                <a:solidFill>
                  <a:srgbClr val="FFFFFF"/>
                </a:solidFill>
                <a:latin typeface="Roboto Bold"/>
                <a:ea typeface="Roboto Bold"/>
                <a:cs typeface="Roboto Bold"/>
                <a:sym typeface="Roboto Bold"/>
              </a:rPr>
              <a:t>Risk management</a:t>
            </a:r>
            <a:r>
              <a:rPr lang="en-US" sz="1896" strike="noStrike" u="none">
                <a:solidFill>
                  <a:srgbClr val="FFFFFF"/>
                </a:solidFill>
                <a:latin typeface="Roboto"/>
                <a:ea typeface="Roboto"/>
                <a:cs typeface="Roboto"/>
                <a:sym typeface="Roboto"/>
              </a:rPr>
              <a:t>: Security teams can decide on risk acceptance, mitigation, and response tactics with knowledge of the seriousness of vulnerabilities.</a:t>
            </a:r>
          </a:p>
          <a:p>
            <a:pPr algn="just">
              <a:lnSpc>
                <a:spcPts val="2655"/>
              </a:lnSpc>
              <a:spcBef>
                <a:spcPct val="0"/>
              </a:spcBef>
            </a:pPr>
            <a:r>
              <a:rPr lang="en-US" b="true" sz="1896" strike="noStrike" u="none">
                <a:solidFill>
                  <a:srgbClr val="FFFFFF"/>
                </a:solidFill>
                <a:latin typeface="Roboto Bold"/>
                <a:ea typeface="Roboto Bold"/>
                <a:cs typeface="Roboto Bold"/>
                <a:sym typeface="Roboto Bold"/>
              </a:rPr>
              <a:t>Compliance and Regulations</a:t>
            </a:r>
            <a:r>
              <a:rPr lang="en-US" sz="1896" strike="noStrike" u="none">
                <a:solidFill>
                  <a:srgbClr val="FFFFFF"/>
                </a:solidFill>
                <a:latin typeface="Roboto"/>
                <a:ea typeface="Roboto"/>
                <a:cs typeface="Roboto"/>
                <a:sym typeface="Roboto"/>
              </a:rPr>
              <a:t>: Organizations must proactively manage vulnerabilities to comply with regulatory norms that govern many industries. Maintaining these standards improves the organization's reputation while reducing legal threats.</a:t>
            </a:r>
          </a:p>
          <a:p>
            <a:pPr algn="just">
              <a:lnSpc>
                <a:spcPts val="2655"/>
              </a:lnSpc>
              <a:spcBef>
                <a:spcPct val="0"/>
              </a:spcBef>
            </a:pPr>
            <a:r>
              <a:rPr lang="en-US" b="true" sz="1896" strike="noStrike" u="none">
                <a:solidFill>
                  <a:srgbClr val="FFFFFF"/>
                </a:solidFill>
                <a:latin typeface="Roboto Bold"/>
                <a:ea typeface="Roboto Bold"/>
                <a:cs typeface="Roboto Bold"/>
                <a:sym typeface="Roboto Bold"/>
              </a:rPr>
              <a:t>Incident Response</a:t>
            </a:r>
            <a:r>
              <a:rPr lang="en-US" sz="1896" strike="noStrike" u="none">
                <a:solidFill>
                  <a:srgbClr val="FFFFFF"/>
                </a:solidFill>
                <a:latin typeface="Roboto"/>
                <a:ea typeface="Roboto"/>
                <a:cs typeface="Roboto"/>
                <a:sym typeface="Roboto"/>
              </a:rPr>
              <a:t>: By facilitating the escalation procedures for incident response teams, a severity ranking enables quicker and more effective responses to serious vulnerabilities.</a:t>
            </a:r>
          </a:p>
          <a:p>
            <a:pPr algn="just">
              <a:lnSpc>
                <a:spcPts val="2655"/>
              </a:lnSpc>
              <a:spcBef>
                <a:spcPct val="0"/>
              </a:spcBef>
            </a:pPr>
            <a:r>
              <a:rPr lang="en-US" b="true" sz="1896" strike="noStrike" u="none">
                <a:solidFill>
                  <a:srgbClr val="FFFFFF"/>
                </a:solidFill>
                <a:latin typeface="Roboto Bold"/>
                <a:ea typeface="Roboto Bold"/>
                <a:cs typeface="Roboto Bold"/>
                <a:sym typeface="Roboto Bold"/>
              </a:rPr>
              <a:t>Stakeholder Communication</a:t>
            </a:r>
            <a:r>
              <a:rPr lang="en-US" sz="1896" strike="noStrike" u="none">
                <a:solidFill>
                  <a:srgbClr val="FFFFFF"/>
                </a:solidFill>
                <a:latin typeface="Roboto"/>
                <a:ea typeface="Roboto"/>
                <a:cs typeface="Roboto"/>
                <a:sym typeface="Roboto"/>
              </a:rPr>
              <a:t>: Clear communication regarding the severity of vulnerabilities enables better dialogues with stakeholders, ensuring that management and the board are informed about potential risks and necessary investments in cybersecurity.</a:t>
            </a:r>
          </a:p>
          <a:p>
            <a:pPr algn="just">
              <a:lnSpc>
                <a:spcPts val="2655"/>
              </a:lnSpc>
              <a:spcBef>
                <a:spcPct val="0"/>
              </a:spcBef>
            </a:pPr>
          </a:p>
          <a:p>
            <a:pPr algn="just">
              <a:lnSpc>
                <a:spcPts val="2655"/>
              </a:lnSpc>
              <a:spcBef>
                <a:spcPct val="0"/>
              </a:spcBef>
            </a:pPr>
          </a:p>
          <a:p>
            <a:pPr algn="just">
              <a:lnSpc>
                <a:spcPts val="2655"/>
              </a:lnSpc>
              <a:spcBef>
                <a:spcPct val="0"/>
              </a:spcBef>
            </a:pPr>
          </a:p>
          <a:p>
            <a:pPr algn="just" marL="0" indent="0" lvl="1">
              <a:lnSpc>
                <a:spcPts val="2655"/>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53473" y="335362"/>
            <a:ext cx="6754933" cy="12451490"/>
          </a:xfrm>
          <a:custGeom>
            <a:avLst/>
            <a:gdLst/>
            <a:ahLst/>
            <a:cxnLst/>
            <a:rect r="r" b="b" t="t" l="l"/>
            <a:pathLst>
              <a:path h="12451490" w="6754933">
                <a:moveTo>
                  <a:pt x="0" y="0"/>
                </a:moveTo>
                <a:lnTo>
                  <a:pt x="6754933" y="0"/>
                </a:lnTo>
                <a:lnTo>
                  <a:pt x="6754933" y="12451490"/>
                </a:lnTo>
                <a:lnTo>
                  <a:pt x="0" y="12451490"/>
                </a:lnTo>
                <a:lnTo>
                  <a:pt x="0" y="0"/>
                </a:lnTo>
                <a:close/>
              </a:path>
            </a:pathLst>
          </a:custGeom>
          <a:blipFill>
            <a:blip r:embed="rId5"/>
            <a:stretch>
              <a:fillRect l="0" t="0" r="0" b="0"/>
            </a:stretch>
          </a:blipFill>
        </p:spPr>
      </p:sp>
      <p:sp>
        <p:nvSpPr>
          <p:cNvPr name="TextBox 5" id="5"/>
          <p:cNvSpPr txBox="true"/>
          <p:nvPr/>
        </p:nvSpPr>
        <p:spPr>
          <a:xfrm rot="0">
            <a:off x="2714804" y="4094870"/>
            <a:ext cx="8619594" cy="6333572"/>
          </a:xfrm>
          <a:prstGeom prst="rect">
            <a:avLst/>
          </a:prstGeom>
        </p:spPr>
        <p:txBody>
          <a:bodyPr anchor="t" rtlCol="false" tIns="0" lIns="0" bIns="0" rIns="0">
            <a:spAutoFit/>
          </a:bodyPr>
          <a:lstStyle/>
          <a:p>
            <a:pPr algn="just">
              <a:lnSpc>
                <a:spcPts val="2655"/>
              </a:lnSpc>
            </a:pPr>
            <a:r>
              <a:rPr lang="en-US" sz="1896">
                <a:solidFill>
                  <a:srgbClr val="FFFFFF"/>
                </a:solidFill>
                <a:latin typeface="Roboto"/>
                <a:ea typeface="Roboto"/>
                <a:cs typeface="Roboto"/>
                <a:sym typeface="Roboto"/>
              </a:rPr>
              <a:t>Using Vulnerability Databases</a:t>
            </a:r>
          </a:p>
          <a:p>
            <a:pPr algn="just">
              <a:lnSpc>
                <a:spcPts val="2655"/>
              </a:lnSpc>
            </a:pPr>
          </a:p>
          <a:p>
            <a:pPr algn="just">
              <a:lnSpc>
                <a:spcPts val="2655"/>
              </a:lnSpc>
            </a:pPr>
            <a:r>
              <a:rPr lang="en-US" sz="1896" u="sng">
                <a:solidFill>
                  <a:srgbClr val="FFFFFF"/>
                </a:solidFill>
                <a:latin typeface="Roboto"/>
                <a:ea typeface="Roboto"/>
                <a:cs typeface="Roboto"/>
                <a:sym typeface="Roboto"/>
              </a:rPr>
              <a:t>CVE Vulnerability Research</a:t>
            </a:r>
            <a:r>
              <a:rPr lang="en-US" sz="1896">
                <a:solidFill>
                  <a:srgbClr val="FFFFFF"/>
                </a:solidFill>
                <a:latin typeface="Roboto"/>
                <a:ea typeface="Roboto"/>
                <a:cs typeface="Roboto"/>
                <a:sym typeface="Roboto"/>
              </a:rPr>
              <a:t> </a:t>
            </a:r>
          </a:p>
          <a:p>
            <a:pPr algn="just">
              <a:lnSpc>
                <a:spcPts val="2655"/>
              </a:lnSpc>
            </a:pPr>
          </a:p>
          <a:p>
            <a:pPr algn="just">
              <a:lnSpc>
                <a:spcPts val="2655"/>
              </a:lnSpc>
            </a:pPr>
            <a:r>
              <a:rPr lang="en-US" sz="1896" b="true">
                <a:solidFill>
                  <a:srgbClr val="FFFFFF"/>
                </a:solidFill>
                <a:latin typeface="Roboto Bold"/>
                <a:ea typeface="Roboto Bold"/>
                <a:cs typeface="Roboto Bold"/>
                <a:sym typeface="Roboto Bold"/>
              </a:rPr>
              <a:t>Database Search </a:t>
            </a:r>
          </a:p>
          <a:p>
            <a:pPr algn="just">
              <a:lnSpc>
                <a:spcPts val="2655"/>
              </a:lnSpc>
            </a:pPr>
            <a:r>
              <a:rPr lang="en-US" sz="1896">
                <a:solidFill>
                  <a:srgbClr val="FFFFFF"/>
                </a:solidFill>
                <a:latin typeface="Roboto"/>
                <a:ea typeface="Roboto"/>
                <a:cs typeface="Roboto"/>
                <a:sym typeface="Roboto"/>
              </a:rPr>
              <a:t>- Search by keyword, CVE ID, or product name </a:t>
            </a:r>
          </a:p>
          <a:p>
            <a:pPr algn="just">
              <a:lnSpc>
                <a:spcPts val="2655"/>
              </a:lnSpc>
            </a:pPr>
            <a:r>
              <a:rPr lang="en-US" sz="1896">
                <a:solidFill>
                  <a:srgbClr val="FFFFFF"/>
                </a:solidFill>
                <a:latin typeface="Roboto"/>
                <a:ea typeface="Roboto"/>
                <a:cs typeface="Roboto"/>
                <a:sym typeface="Roboto"/>
              </a:rPr>
              <a:t>- Filter by vendor, product, version, severity, and exploitation status </a:t>
            </a:r>
          </a:p>
          <a:p>
            <a:pPr algn="just">
              <a:lnSpc>
                <a:spcPts val="2655"/>
              </a:lnSpc>
            </a:pPr>
          </a:p>
          <a:p>
            <a:pPr algn="just">
              <a:lnSpc>
                <a:spcPts val="2655"/>
              </a:lnSpc>
            </a:pPr>
            <a:r>
              <a:rPr lang="en-US" sz="1896" b="true">
                <a:solidFill>
                  <a:srgbClr val="FFFFFF"/>
                </a:solidFill>
                <a:latin typeface="Roboto Bold"/>
                <a:ea typeface="Roboto Bold"/>
                <a:cs typeface="Roboto Bold"/>
                <a:sym typeface="Roboto Bold"/>
              </a:rPr>
              <a:t>CVE Details </a:t>
            </a:r>
          </a:p>
          <a:p>
            <a:pPr algn="just">
              <a:lnSpc>
                <a:spcPts val="2655"/>
              </a:lnSpc>
            </a:pPr>
            <a:r>
              <a:rPr lang="en-US" sz="1896">
                <a:solidFill>
                  <a:srgbClr val="FFFFFF"/>
                </a:solidFill>
                <a:latin typeface="Roboto"/>
                <a:ea typeface="Roboto"/>
                <a:cs typeface="Roboto"/>
                <a:sym typeface="Roboto"/>
              </a:rPr>
              <a:t>- Review vulnerability descriptions and affected products/versions </a:t>
            </a:r>
          </a:p>
          <a:p>
            <a:pPr algn="just">
              <a:lnSpc>
                <a:spcPts val="2655"/>
              </a:lnSpc>
            </a:pPr>
            <a:r>
              <a:rPr lang="en-US" sz="1896">
                <a:solidFill>
                  <a:srgbClr val="FFFFFF"/>
                </a:solidFill>
                <a:latin typeface="Roboto"/>
                <a:ea typeface="Roboto"/>
                <a:cs typeface="Roboto"/>
                <a:sym typeface="Roboto"/>
              </a:rPr>
              <a:t>- Access references (vendor advisories, security bulletins, exploit code) - Understand severity (CVSS scores) </a:t>
            </a:r>
          </a:p>
          <a:p>
            <a:pPr algn="just">
              <a:lnSpc>
                <a:spcPts val="2655"/>
              </a:lnSpc>
            </a:pPr>
          </a:p>
          <a:p>
            <a:pPr algn="just">
              <a:lnSpc>
                <a:spcPts val="2655"/>
              </a:lnSpc>
            </a:pPr>
            <a:r>
              <a:rPr lang="en-US" sz="1896" b="true">
                <a:solidFill>
                  <a:srgbClr val="FFFFFF"/>
                </a:solidFill>
                <a:latin typeface="Roboto Bold"/>
                <a:ea typeface="Roboto Bold"/>
                <a:cs typeface="Roboto Bold"/>
                <a:sym typeface="Roboto Bold"/>
              </a:rPr>
              <a:t>Research Tools </a:t>
            </a:r>
          </a:p>
          <a:p>
            <a:pPr algn="just">
              <a:lnSpc>
                <a:spcPts val="2655"/>
              </a:lnSpc>
            </a:pPr>
            <a:r>
              <a:rPr lang="en-US" sz="1896">
                <a:solidFill>
                  <a:srgbClr val="FFFFFF"/>
                </a:solidFill>
                <a:latin typeface="Roboto"/>
                <a:ea typeface="Roboto"/>
                <a:cs typeface="Roboto"/>
                <a:sym typeface="Roboto"/>
              </a:rPr>
              <a:t>- NVD (advanced search, vulnerability metrics) </a:t>
            </a:r>
          </a:p>
          <a:p>
            <a:pPr algn="just">
              <a:lnSpc>
                <a:spcPts val="2655"/>
              </a:lnSpc>
            </a:pPr>
            <a:r>
              <a:rPr lang="en-US" sz="1896">
                <a:solidFill>
                  <a:srgbClr val="FFFFFF"/>
                </a:solidFill>
                <a:latin typeface="Roboto"/>
                <a:ea typeface="Roboto"/>
                <a:cs typeface="Roboto"/>
                <a:sym typeface="Roboto"/>
              </a:rPr>
              <a:t>- CVE Details (comprehensive vulnerability info) </a:t>
            </a:r>
          </a:p>
          <a:p>
            <a:pPr algn="just">
              <a:lnSpc>
                <a:spcPts val="2655"/>
              </a:lnSpc>
            </a:pPr>
            <a:r>
              <a:rPr lang="en-US" sz="1896">
                <a:solidFill>
                  <a:srgbClr val="FFFFFF"/>
                </a:solidFill>
                <a:latin typeface="Roboto"/>
                <a:ea typeface="Roboto"/>
                <a:cs typeface="Roboto"/>
                <a:sym typeface="Roboto"/>
              </a:rPr>
              <a:t>- Exploit-DB (exploit code, proofs-of-concept) </a:t>
            </a:r>
          </a:p>
          <a:p>
            <a:pPr algn="just">
              <a:lnSpc>
                <a:spcPts val="2655"/>
              </a:lnSpc>
            </a:pPr>
            <a:r>
              <a:rPr lang="en-US" sz="1896">
                <a:solidFill>
                  <a:srgbClr val="FFFFFF"/>
                </a:solidFill>
                <a:latin typeface="Roboto"/>
                <a:ea typeface="Roboto"/>
                <a:cs typeface="Roboto"/>
                <a:sym typeface="Roboto"/>
              </a:rPr>
              <a:t>- OpenVAS (vulnerability scanning, management) </a:t>
            </a:r>
          </a:p>
          <a:p>
            <a:pPr algn="just" marL="0" indent="0" lvl="1">
              <a:lnSpc>
                <a:spcPts val="265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Techlators Indentifying and Prioritizing Vulnerabilities Activity</dc:title>
  <cp:revision>1</cp:revision>
  <dcterms:created xsi:type="dcterms:W3CDTF">2006-08-16T00:00:00Z</dcterms:created>
  <dcterms:modified xsi:type="dcterms:W3CDTF">2011-08-01T06:04:30Z</dcterms:modified>
  <dc:identifier>DAGUgvqXFAU</dc:identifier>
</cp:coreProperties>
</file>